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40"/>
  </p:notesMasterIdLst>
  <p:sldIdLst>
    <p:sldId id="256" r:id="rId2"/>
    <p:sldId id="257" r:id="rId3"/>
    <p:sldId id="258" r:id="rId4"/>
    <p:sldId id="259" r:id="rId5"/>
    <p:sldId id="260" r:id="rId6"/>
    <p:sldId id="261" r:id="rId7"/>
    <p:sldId id="294" r:id="rId8"/>
    <p:sldId id="262" r:id="rId9"/>
    <p:sldId id="263" r:id="rId10"/>
    <p:sldId id="264" r:id="rId11"/>
    <p:sldId id="265" r:id="rId12"/>
    <p:sldId id="266" r:id="rId13"/>
    <p:sldId id="267" r:id="rId14"/>
    <p:sldId id="268" r:id="rId15"/>
    <p:sldId id="269" r:id="rId16"/>
    <p:sldId id="270" r:id="rId17"/>
    <p:sldId id="295" r:id="rId18"/>
    <p:sldId id="271" r:id="rId19"/>
    <p:sldId id="272" r:id="rId20"/>
    <p:sldId id="273"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90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DFBF09A-8A6F-443D-940C-00CE15DBB5F0}">
  <a:tblStyle styleId="{4DFBF09A-8A6F-443D-940C-00CE15DBB5F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7" d="100"/>
          <a:sy n="117" d="100"/>
        </p:scale>
        <p:origin x="633" y="63"/>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3c32796ec3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6" name="Google Shape;116;g3c32796e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3c32796ec3_0_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2" name="Google Shape;122;g3c32796ec3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c32796ec3_0_2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Google Shape;128;g3c32796ec3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3c33d180d6_0_2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Google Shape;134;g3c33d180d6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c32796ec3_0_3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9" name="Google Shape;139;g3c32796ec3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3c32796ec3_0_4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5" name="Google Shape;145;g3c32796ec3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g3c32796ec3_0_6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1" name="Google Shape;151;g3c32796ec3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g3c33d180d6_9_1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8" name="Google Shape;158;g3c33d180d6_9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3c32796ec3_0_8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3" name="Google Shape;163;g3c32796ec3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Particular Challenges that are posed by the SPARC’s design problem.  </a:t>
            </a:r>
            <a:br>
              <a:rPr lang="en"/>
            </a:br>
            <a:br>
              <a:rPr lang="en"/>
            </a:br>
            <a:r>
              <a:rPr lang="en"/>
              <a:t>Needs to be inexpensive!  No LIDAR, IR over Sonar/microwave</a:t>
            </a:r>
            <a:br>
              <a:rPr lang="en"/>
            </a:br>
            <a:br>
              <a:rPr lang="en"/>
            </a:br>
            <a:r>
              <a:rPr lang="en"/>
              <a:t>Many other robot vision SD projects researched for the SPARC had a full mapping of the operational area before standard functionality begins; not possible for the SPARC as the operation space is not defined and bound legally.</a:t>
            </a:r>
            <a:br>
              <a:rPr lang="en"/>
            </a:br>
            <a:br>
              <a:rPr lang="en"/>
            </a:br>
            <a:r>
              <a:rPr lang="en"/>
              <a:t>Adding markers for signaling makes the SPARC ever more difficult for users that have accessability challenges, which runs against our core design inspirations so use of this design solution must be minimal</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3c32796ec3_0_5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Google Shape;176;g3c32796ec3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3c28dc27bf_0_5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0" name="Google Shape;60;g3c28dc27bf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3c32796ec3_0_7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Google Shape;184;g3c32796ec3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3c33d180d6_3_1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4" name="Google Shape;194;g3c33d180d6_3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We opted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c32796ec3_0_9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Google Shape;202;g3c32796ec3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3c33d180d6_9_2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0" name="Google Shape;210;g3c33d180d6_9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c33d180d6_4_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5" name="Google Shape;215;g3c33d180d6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US" dirty="0"/>
              <a:t>Arduino easy </a:t>
            </a:r>
            <a:endParaRPr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c33d180d6_4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3" name="Google Shape;223;g3c33d180d6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c33d180d6_9_3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9" name="Google Shape;229;g3c33d180d6_9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3c306cd302_1_3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4" name="Google Shape;234;g3c306cd302_1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The User experience for the SPARC will be defined by the Mobile Application. It will be the main connection between the user and the device.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3c306cd302_1_6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Google Shape;241;g3c306cd302_1_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200">
                <a:solidFill>
                  <a:srgbClr val="333333"/>
                </a:solidFill>
                <a:latin typeface="Georgia"/>
                <a:ea typeface="Georgia"/>
                <a:cs typeface="Georgia"/>
                <a:sym typeface="Georgia"/>
              </a:rPr>
              <a:t>WiFi works on 2 bands (2.4GHz and 5Hz), if the device supports it can be switched between those bands and can select lesser noicy one. Bluetooth works with 2.4GHz.</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3c306cd302_1_5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Google Shape;248;g3c306cd302_1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3c28dc27bf_0_6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6" name="Google Shape;66;g3c28dc27bf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3c306cd302_1_6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6" name="Google Shape;256;g3c306cd302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3dacbf38a6_0_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4" name="Google Shape;264;g3dacbf38a6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c33d180d6_3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Google Shape;271;g3c33d180d6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c33d180d6_3_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6" name="Google Shape;276;g3c33d180d6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3c306cd302_1_1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2" name="Google Shape;282;g3c306cd302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Big X for main component</a:t>
            </a:r>
            <a:endParaRPr/>
          </a:p>
          <a:p>
            <a:pPr marL="0" lvl="0" indent="0">
              <a:spcBef>
                <a:spcPts val="0"/>
              </a:spcBef>
              <a:spcAft>
                <a:spcPts val="0"/>
              </a:spcAft>
              <a:buNone/>
            </a:pPr>
            <a:r>
              <a:rPr lang="en"/>
              <a:t>Little x for secondary component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3c306cd302_1_2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9" name="Google Shape;289;g3c306cd302_1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c306cd302_1_3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5" name="Google Shape;295;g3c306cd302_1_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3c306cd302_1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2" name="Google Shape;72;g3c306cd302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Alexis: High Level Concept Block Diagram</a:t>
            </a:r>
            <a:endParaRPr/>
          </a:p>
          <a:p>
            <a:pPr marL="0" lvl="0" indent="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c306cd302_1_1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Google Shape;81;g3c306cd302_1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Important Events: Device out of Range, Moving back and forth from the curb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c28dc27bf_0_6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Google Shape;87;g3c28dc27bf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c32796ec3_0_1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3c32796ec3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3c32796ec3_0_2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9" name="Google Shape;99;g3c32796ec3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c33d180d6_0_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Google Shape;104;g3c33d180d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81000" algn="ctr">
              <a:spcBef>
                <a:spcPts val="0"/>
              </a:spcBef>
              <a:spcAft>
                <a:spcPts val="0"/>
              </a:spcAft>
              <a:buSzPts val="2400"/>
              <a:buChar char="●"/>
              <a:defRPr/>
            </a:lvl1pPr>
            <a:lvl2pPr marL="914400" lvl="1" indent="-342900" algn="ctr">
              <a:spcBef>
                <a:spcPts val="1600"/>
              </a:spcBef>
              <a:spcAft>
                <a:spcPts val="0"/>
              </a:spcAft>
              <a:buSzPts val="1800"/>
              <a:buChar char="○"/>
              <a:defRPr/>
            </a:lvl2pPr>
            <a:lvl3pPr marL="1371600" lvl="2" indent="-342900" algn="ctr">
              <a:spcBef>
                <a:spcPts val="1600"/>
              </a:spcBef>
              <a:spcAft>
                <a:spcPts val="0"/>
              </a:spcAft>
              <a:buSzPts val="1800"/>
              <a:buChar char="■"/>
              <a:defRPr/>
            </a:lvl3pPr>
            <a:lvl4pPr marL="1828800" lvl="3" indent="-342900" algn="ctr">
              <a:spcBef>
                <a:spcPts val="1600"/>
              </a:spcBef>
              <a:spcAft>
                <a:spcPts val="0"/>
              </a:spcAft>
              <a:buSzPts val="1800"/>
              <a:buChar char="●"/>
              <a:defRPr/>
            </a:lvl4pPr>
            <a:lvl5pPr marL="2286000" lvl="4" indent="-342900" algn="ctr">
              <a:spcBef>
                <a:spcPts val="1600"/>
              </a:spcBef>
              <a:spcAft>
                <a:spcPts val="0"/>
              </a:spcAft>
              <a:buSzPts val="1800"/>
              <a:buChar char="○"/>
              <a:defRPr/>
            </a:lvl5pPr>
            <a:lvl6pPr marL="2743200" lvl="5" indent="-342900" algn="ctr">
              <a:spcBef>
                <a:spcPts val="1600"/>
              </a:spcBef>
              <a:spcAft>
                <a:spcPts val="0"/>
              </a:spcAft>
              <a:buSzPts val="1800"/>
              <a:buChar char="■"/>
              <a:defRPr/>
            </a:lvl6pPr>
            <a:lvl7pPr marL="3200400" lvl="6" indent="-342900" algn="ctr">
              <a:spcBef>
                <a:spcPts val="1600"/>
              </a:spcBef>
              <a:spcAft>
                <a:spcPts val="0"/>
              </a:spcAft>
              <a:buSzPts val="1800"/>
              <a:buChar char="●"/>
              <a:defRPr/>
            </a:lvl7pPr>
            <a:lvl8pPr marL="3657600" lvl="7" indent="-342900" algn="ctr">
              <a:spcBef>
                <a:spcPts val="1600"/>
              </a:spcBef>
              <a:spcAft>
                <a:spcPts val="0"/>
              </a:spcAft>
              <a:buSzPts val="1800"/>
              <a:buChar char="○"/>
              <a:defRPr/>
            </a:lvl8pPr>
            <a:lvl9pPr marL="4114800" lvl="8" indent="-342900" algn="ctr">
              <a:spcBef>
                <a:spcPts val="1600"/>
              </a:spcBef>
              <a:spcAft>
                <a:spcPts val="1600"/>
              </a:spcAft>
              <a:buSzPts val="18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lstStyle>
            <a:lvl1pPr lvl="0">
              <a:spcBef>
                <a:spcPts val="0"/>
              </a:spcBef>
              <a:spcAft>
                <a:spcPts val="0"/>
              </a:spcAft>
              <a:buClr>
                <a:srgbClr val="FFC904"/>
              </a:buClr>
              <a:buSzPts val="3600"/>
              <a:buNone/>
              <a:defRPr>
                <a:solidFill>
                  <a:srgbClr val="FFC904"/>
                </a:solidFill>
              </a:defRPr>
            </a:lvl1pPr>
            <a:lvl2pPr lvl="1">
              <a:spcBef>
                <a:spcPts val="0"/>
              </a:spcBef>
              <a:spcAft>
                <a:spcPts val="0"/>
              </a:spcAft>
              <a:buClr>
                <a:srgbClr val="FFC904"/>
              </a:buClr>
              <a:buSzPts val="2800"/>
              <a:buNone/>
              <a:defRPr>
                <a:solidFill>
                  <a:srgbClr val="FFC904"/>
                </a:solidFill>
              </a:defRPr>
            </a:lvl2pPr>
            <a:lvl3pPr lvl="2">
              <a:spcBef>
                <a:spcPts val="0"/>
              </a:spcBef>
              <a:spcAft>
                <a:spcPts val="0"/>
              </a:spcAft>
              <a:buClr>
                <a:srgbClr val="FFC904"/>
              </a:buClr>
              <a:buSzPts val="2800"/>
              <a:buNone/>
              <a:defRPr>
                <a:solidFill>
                  <a:srgbClr val="FFC904"/>
                </a:solidFill>
              </a:defRPr>
            </a:lvl3pPr>
            <a:lvl4pPr lvl="3">
              <a:spcBef>
                <a:spcPts val="0"/>
              </a:spcBef>
              <a:spcAft>
                <a:spcPts val="0"/>
              </a:spcAft>
              <a:buClr>
                <a:srgbClr val="FFC904"/>
              </a:buClr>
              <a:buSzPts val="2800"/>
              <a:buNone/>
              <a:defRPr>
                <a:solidFill>
                  <a:srgbClr val="FFC904"/>
                </a:solidFill>
              </a:defRPr>
            </a:lvl4pPr>
            <a:lvl5pPr lvl="4">
              <a:spcBef>
                <a:spcPts val="0"/>
              </a:spcBef>
              <a:spcAft>
                <a:spcPts val="0"/>
              </a:spcAft>
              <a:buClr>
                <a:srgbClr val="FFC904"/>
              </a:buClr>
              <a:buSzPts val="2800"/>
              <a:buNone/>
              <a:defRPr>
                <a:solidFill>
                  <a:srgbClr val="FFC904"/>
                </a:solidFill>
              </a:defRPr>
            </a:lvl5pPr>
            <a:lvl6pPr lvl="5">
              <a:spcBef>
                <a:spcPts val="0"/>
              </a:spcBef>
              <a:spcAft>
                <a:spcPts val="0"/>
              </a:spcAft>
              <a:buClr>
                <a:srgbClr val="FFC904"/>
              </a:buClr>
              <a:buSzPts val="2800"/>
              <a:buNone/>
              <a:defRPr>
                <a:solidFill>
                  <a:srgbClr val="FFC904"/>
                </a:solidFill>
              </a:defRPr>
            </a:lvl6pPr>
            <a:lvl7pPr lvl="6">
              <a:spcBef>
                <a:spcPts val="0"/>
              </a:spcBef>
              <a:spcAft>
                <a:spcPts val="0"/>
              </a:spcAft>
              <a:buClr>
                <a:srgbClr val="FFC904"/>
              </a:buClr>
              <a:buSzPts val="2800"/>
              <a:buNone/>
              <a:defRPr>
                <a:solidFill>
                  <a:srgbClr val="FFC904"/>
                </a:solidFill>
              </a:defRPr>
            </a:lvl7pPr>
            <a:lvl8pPr lvl="7">
              <a:spcBef>
                <a:spcPts val="0"/>
              </a:spcBef>
              <a:spcAft>
                <a:spcPts val="0"/>
              </a:spcAft>
              <a:buClr>
                <a:srgbClr val="FFC904"/>
              </a:buClr>
              <a:buSzPts val="2800"/>
              <a:buNone/>
              <a:defRPr>
                <a:solidFill>
                  <a:srgbClr val="FFC904"/>
                </a:solidFill>
              </a:defRPr>
            </a:lvl8pPr>
            <a:lvl9pPr lvl="8">
              <a:spcBef>
                <a:spcPts val="0"/>
              </a:spcBef>
              <a:spcAft>
                <a:spcPts val="0"/>
              </a:spcAft>
              <a:buClr>
                <a:srgbClr val="FFC904"/>
              </a:buClr>
              <a:buSzPts val="2800"/>
              <a:buNone/>
              <a:defRPr>
                <a:solidFill>
                  <a:srgbClr val="FFC904"/>
                </a:solidFill>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81000">
              <a:spcBef>
                <a:spcPts val="0"/>
              </a:spcBef>
              <a:spcAft>
                <a:spcPts val="0"/>
              </a:spcAft>
              <a:buClr>
                <a:srgbClr val="FFC904"/>
              </a:buClr>
              <a:buSzPts val="2400"/>
              <a:buChar char="●"/>
              <a:defRPr>
                <a:solidFill>
                  <a:srgbClr val="FFC904"/>
                </a:solidFill>
              </a:defRPr>
            </a:lvl1pPr>
            <a:lvl2pPr marL="914400" lvl="1" indent="-342900">
              <a:spcBef>
                <a:spcPts val="1600"/>
              </a:spcBef>
              <a:spcAft>
                <a:spcPts val="0"/>
              </a:spcAft>
              <a:buClr>
                <a:srgbClr val="FFC904"/>
              </a:buClr>
              <a:buSzPts val="1800"/>
              <a:buChar char="○"/>
              <a:defRPr>
                <a:solidFill>
                  <a:srgbClr val="FFC904"/>
                </a:solidFill>
              </a:defRPr>
            </a:lvl2pPr>
            <a:lvl3pPr marL="1371600" lvl="2" indent="-342900">
              <a:spcBef>
                <a:spcPts val="1600"/>
              </a:spcBef>
              <a:spcAft>
                <a:spcPts val="0"/>
              </a:spcAft>
              <a:buClr>
                <a:srgbClr val="FFC904"/>
              </a:buClr>
              <a:buSzPts val="1800"/>
              <a:buChar char="■"/>
              <a:defRPr>
                <a:solidFill>
                  <a:srgbClr val="FFC904"/>
                </a:solidFill>
              </a:defRPr>
            </a:lvl3pPr>
            <a:lvl4pPr marL="1828800" lvl="3" indent="-342900">
              <a:spcBef>
                <a:spcPts val="1600"/>
              </a:spcBef>
              <a:spcAft>
                <a:spcPts val="0"/>
              </a:spcAft>
              <a:buClr>
                <a:srgbClr val="FFC904"/>
              </a:buClr>
              <a:buSzPts val="1800"/>
              <a:buChar char="●"/>
              <a:defRPr>
                <a:solidFill>
                  <a:srgbClr val="FFC904"/>
                </a:solidFill>
              </a:defRPr>
            </a:lvl4pPr>
            <a:lvl5pPr marL="2286000" lvl="4" indent="-342900">
              <a:spcBef>
                <a:spcPts val="1600"/>
              </a:spcBef>
              <a:spcAft>
                <a:spcPts val="0"/>
              </a:spcAft>
              <a:buClr>
                <a:srgbClr val="FFC904"/>
              </a:buClr>
              <a:buSzPts val="1800"/>
              <a:buChar char="○"/>
              <a:defRPr>
                <a:solidFill>
                  <a:srgbClr val="FFC904"/>
                </a:solidFill>
              </a:defRPr>
            </a:lvl5pPr>
            <a:lvl6pPr marL="2743200" lvl="5" indent="-342900">
              <a:spcBef>
                <a:spcPts val="1600"/>
              </a:spcBef>
              <a:spcAft>
                <a:spcPts val="0"/>
              </a:spcAft>
              <a:buClr>
                <a:srgbClr val="FFC904"/>
              </a:buClr>
              <a:buSzPts val="1800"/>
              <a:buChar char="■"/>
              <a:defRPr>
                <a:solidFill>
                  <a:srgbClr val="FFC904"/>
                </a:solidFill>
              </a:defRPr>
            </a:lvl6pPr>
            <a:lvl7pPr marL="3200400" lvl="6" indent="-342900">
              <a:spcBef>
                <a:spcPts val="1600"/>
              </a:spcBef>
              <a:spcAft>
                <a:spcPts val="0"/>
              </a:spcAft>
              <a:buClr>
                <a:srgbClr val="FFC904"/>
              </a:buClr>
              <a:buSzPts val="1800"/>
              <a:buChar char="●"/>
              <a:defRPr>
                <a:solidFill>
                  <a:srgbClr val="FFC904"/>
                </a:solidFill>
              </a:defRPr>
            </a:lvl7pPr>
            <a:lvl8pPr marL="3657600" lvl="7" indent="-342900">
              <a:spcBef>
                <a:spcPts val="1600"/>
              </a:spcBef>
              <a:spcAft>
                <a:spcPts val="0"/>
              </a:spcAft>
              <a:buClr>
                <a:srgbClr val="FFC904"/>
              </a:buClr>
              <a:buSzPts val="1800"/>
              <a:buChar char="○"/>
              <a:defRPr>
                <a:solidFill>
                  <a:srgbClr val="FFC904"/>
                </a:solidFill>
              </a:defRPr>
            </a:lvl8pPr>
            <a:lvl9pPr marL="4114800" lvl="8" indent="-342900">
              <a:spcBef>
                <a:spcPts val="1600"/>
              </a:spcBef>
              <a:spcAft>
                <a:spcPts val="1600"/>
              </a:spcAft>
              <a:buClr>
                <a:srgbClr val="FFC904"/>
              </a:buClr>
              <a:buSzPts val="1800"/>
              <a:buChar char="■"/>
              <a:defRPr>
                <a:solidFill>
                  <a:srgbClr val="FFC904"/>
                </a:solidFill>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rgbClr val="FFC904"/>
                </a:solidFill>
              </a:defRPr>
            </a:lvl1pPr>
            <a:lvl2pPr lvl="1">
              <a:buNone/>
              <a:defRPr>
                <a:solidFill>
                  <a:srgbClr val="FFC904"/>
                </a:solidFill>
              </a:defRPr>
            </a:lvl2pPr>
            <a:lvl3pPr lvl="2">
              <a:buNone/>
              <a:defRPr>
                <a:solidFill>
                  <a:srgbClr val="FFC904"/>
                </a:solidFill>
              </a:defRPr>
            </a:lvl3pPr>
            <a:lvl4pPr lvl="3">
              <a:buNone/>
              <a:defRPr>
                <a:solidFill>
                  <a:srgbClr val="FFC904"/>
                </a:solidFill>
              </a:defRPr>
            </a:lvl4pPr>
            <a:lvl5pPr lvl="4">
              <a:buNone/>
              <a:defRPr>
                <a:solidFill>
                  <a:srgbClr val="FFC904"/>
                </a:solidFill>
              </a:defRPr>
            </a:lvl5pPr>
            <a:lvl6pPr lvl="5">
              <a:buNone/>
              <a:defRPr>
                <a:solidFill>
                  <a:srgbClr val="FFC904"/>
                </a:solidFill>
              </a:defRPr>
            </a:lvl6pPr>
            <a:lvl7pPr lvl="6">
              <a:buNone/>
              <a:defRPr>
                <a:solidFill>
                  <a:srgbClr val="FFC904"/>
                </a:solidFill>
              </a:defRPr>
            </a:lvl7pPr>
            <a:lvl8pPr lvl="7">
              <a:buNone/>
              <a:defRPr>
                <a:solidFill>
                  <a:srgbClr val="FFC904"/>
                </a:solidFill>
              </a:defRPr>
            </a:lvl8pPr>
            <a:lvl9pPr lvl="8">
              <a:buNone/>
              <a:defRPr>
                <a:solidFill>
                  <a:srgbClr val="FFC904"/>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lstStyle>
            <a:lvl1pPr lvl="0">
              <a:spcBef>
                <a:spcPts val="0"/>
              </a:spcBef>
              <a:spcAft>
                <a:spcPts val="0"/>
              </a:spcAft>
              <a:buSzPts val="36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lstStyle>
            <a:lvl1pPr marL="457200" lvl="0" indent="-381000">
              <a:spcBef>
                <a:spcPts val="0"/>
              </a:spcBef>
              <a:spcAft>
                <a:spcPts val="0"/>
              </a:spcAft>
              <a:buClr>
                <a:schemeClr val="dk1"/>
              </a:buClr>
              <a:buSzPts val="2400"/>
              <a:buChar char="●"/>
              <a:defRPr>
                <a:solidFill>
                  <a:schemeClr val="dk1"/>
                </a:solidFill>
              </a:defRPr>
            </a:lvl1pPr>
            <a:lvl2pPr marL="914400" lvl="1" indent="-342900">
              <a:spcBef>
                <a:spcPts val="1600"/>
              </a:spcBef>
              <a:spcAft>
                <a:spcPts val="0"/>
              </a:spcAft>
              <a:buClr>
                <a:schemeClr val="dk1"/>
              </a:buClr>
              <a:buSzPts val="1800"/>
              <a:buChar char="○"/>
              <a:defRPr>
                <a:solidFill>
                  <a:schemeClr val="dk1"/>
                </a:solidFill>
              </a:defRPr>
            </a:lvl2pPr>
            <a:lvl3pPr marL="1371600" lvl="2" indent="-342900">
              <a:spcBef>
                <a:spcPts val="1600"/>
              </a:spcBef>
              <a:spcAft>
                <a:spcPts val="0"/>
              </a:spcAft>
              <a:buClr>
                <a:schemeClr val="dk1"/>
              </a:buClr>
              <a:buSzPts val="1800"/>
              <a:buChar char="■"/>
              <a:defRPr>
                <a:solidFill>
                  <a:schemeClr val="dk1"/>
                </a:solidFill>
              </a:defRPr>
            </a:lvl3pPr>
            <a:lvl4pPr marL="1828800" lvl="3" indent="-342900">
              <a:spcBef>
                <a:spcPts val="1600"/>
              </a:spcBef>
              <a:spcAft>
                <a:spcPts val="0"/>
              </a:spcAft>
              <a:buClr>
                <a:schemeClr val="dk1"/>
              </a:buClr>
              <a:buSzPts val="1800"/>
              <a:buChar char="●"/>
              <a:defRPr>
                <a:solidFill>
                  <a:schemeClr val="dk1"/>
                </a:solidFill>
              </a:defRPr>
            </a:lvl4pPr>
            <a:lvl5pPr marL="2286000" lvl="4" indent="-342900">
              <a:spcBef>
                <a:spcPts val="1600"/>
              </a:spcBef>
              <a:spcAft>
                <a:spcPts val="0"/>
              </a:spcAft>
              <a:buClr>
                <a:schemeClr val="dk1"/>
              </a:buClr>
              <a:buSzPts val="1800"/>
              <a:buChar char="○"/>
              <a:defRPr>
                <a:solidFill>
                  <a:schemeClr val="dk1"/>
                </a:solidFill>
              </a:defRPr>
            </a:lvl5pPr>
            <a:lvl6pPr marL="2743200" lvl="5" indent="-342900">
              <a:spcBef>
                <a:spcPts val="1600"/>
              </a:spcBef>
              <a:spcAft>
                <a:spcPts val="0"/>
              </a:spcAft>
              <a:buClr>
                <a:schemeClr val="dk1"/>
              </a:buClr>
              <a:buSzPts val="1800"/>
              <a:buChar char="■"/>
              <a:defRPr>
                <a:solidFill>
                  <a:schemeClr val="dk1"/>
                </a:solidFill>
              </a:defRPr>
            </a:lvl6pPr>
            <a:lvl7pPr marL="3200400" lvl="6" indent="-342900">
              <a:spcBef>
                <a:spcPts val="1600"/>
              </a:spcBef>
              <a:spcAft>
                <a:spcPts val="0"/>
              </a:spcAft>
              <a:buClr>
                <a:schemeClr val="dk1"/>
              </a:buClr>
              <a:buSzPts val="1800"/>
              <a:buChar char="●"/>
              <a:defRPr>
                <a:solidFill>
                  <a:schemeClr val="dk1"/>
                </a:solidFill>
              </a:defRPr>
            </a:lvl7pPr>
            <a:lvl8pPr marL="3657600" lvl="7" indent="-342900">
              <a:spcBef>
                <a:spcPts val="1600"/>
              </a:spcBef>
              <a:spcAft>
                <a:spcPts val="0"/>
              </a:spcAft>
              <a:buClr>
                <a:schemeClr val="dk1"/>
              </a:buClr>
              <a:buSzPts val="1800"/>
              <a:buChar char="○"/>
              <a:defRPr>
                <a:solidFill>
                  <a:schemeClr val="dk1"/>
                </a:solidFill>
              </a:defRPr>
            </a:lvl8pPr>
            <a:lvl9pPr marL="4114800" lvl="8" indent="-342900">
              <a:spcBef>
                <a:spcPts val="1600"/>
              </a:spcBef>
              <a:spcAft>
                <a:spcPts val="1600"/>
              </a:spcAft>
              <a:buClr>
                <a:schemeClr val="dk1"/>
              </a:buClr>
              <a:buSzPts val="1800"/>
              <a:buChar char="■"/>
              <a:defRPr>
                <a:solidFill>
                  <a:schemeClr val="dk1"/>
                </a:solidFill>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24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dark-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19787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3600"/>
              <a:buNone/>
              <a:defRPr sz="36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81000">
              <a:lnSpc>
                <a:spcPct val="115000"/>
              </a:lnSpc>
              <a:spcBef>
                <a:spcPts val="0"/>
              </a:spcBef>
              <a:spcAft>
                <a:spcPts val="0"/>
              </a:spcAft>
              <a:buClr>
                <a:schemeClr val="lt2"/>
              </a:buClr>
              <a:buSzPts val="2400"/>
              <a:buChar char="●"/>
              <a:defRPr sz="2400">
                <a:solidFill>
                  <a:schemeClr val="lt2"/>
                </a:solidFill>
              </a:defRPr>
            </a:lvl1pPr>
            <a:lvl2pPr marL="914400" lvl="1" indent="-342900">
              <a:lnSpc>
                <a:spcPct val="115000"/>
              </a:lnSpc>
              <a:spcBef>
                <a:spcPts val="1600"/>
              </a:spcBef>
              <a:spcAft>
                <a:spcPts val="0"/>
              </a:spcAft>
              <a:buClr>
                <a:schemeClr val="lt2"/>
              </a:buClr>
              <a:buSzPts val="1800"/>
              <a:buChar char="○"/>
              <a:defRPr sz="1800">
                <a:solidFill>
                  <a:schemeClr val="lt2"/>
                </a:solidFill>
              </a:defRPr>
            </a:lvl2pPr>
            <a:lvl3pPr marL="1371600" lvl="2" indent="-342900">
              <a:lnSpc>
                <a:spcPct val="115000"/>
              </a:lnSpc>
              <a:spcBef>
                <a:spcPts val="1600"/>
              </a:spcBef>
              <a:spcAft>
                <a:spcPts val="0"/>
              </a:spcAft>
              <a:buClr>
                <a:schemeClr val="lt2"/>
              </a:buClr>
              <a:buSzPts val="1800"/>
              <a:buChar char="■"/>
              <a:defRPr sz="1800">
                <a:solidFill>
                  <a:schemeClr val="lt2"/>
                </a:solidFill>
              </a:defRPr>
            </a:lvl3pPr>
            <a:lvl4pPr marL="1828800" lvl="3" indent="-342900">
              <a:lnSpc>
                <a:spcPct val="115000"/>
              </a:lnSpc>
              <a:spcBef>
                <a:spcPts val="1600"/>
              </a:spcBef>
              <a:spcAft>
                <a:spcPts val="0"/>
              </a:spcAft>
              <a:buClr>
                <a:schemeClr val="lt2"/>
              </a:buClr>
              <a:buSzPts val="1800"/>
              <a:buChar char="●"/>
              <a:defRPr sz="1800">
                <a:solidFill>
                  <a:schemeClr val="lt2"/>
                </a:solidFill>
              </a:defRPr>
            </a:lvl4pPr>
            <a:lvl5pPr marL="2286000" lvl="4" indent="-342900">
              <a:lnSpc>
                <a:spcPct val="115000"/>
              </a:lnSpc>
              <a:spcBef>
                <a:spcPts val="1600"/>
              </a:spcBef>
              <a:spcAft>
                <a:spcPts val="0"/>
              </a:spcAft>
              <a:buClr>
                <a:schemeClr val="lt2"/>
              </a:buClr>
              <a:buSzPts val="1800"/>
              <a:buChar char="○"/>
              <a:defRPr sz="1800">
                <a:solidFill>
                  <a:schemeClr val="lt2"/>
                </a:solidFill>
              </a:defRPr>
            </a:lvl5pPr>
            <a:lvl6pPr marL="2743200" lvl="5" indent="-342900">
              <a:lnSpc>
                <a:spcPct val="115000"/>
              </a:lnSpc>
              <a:spcBef>
                <a:spcPts val="1600"/>
              </a:spcBef>
              <a:spcAft>
                <a:spcPts val="0"/>
              </a:spcAft>
              <a:buClr>
                <a:schemeClr val="lt2"/>
              </a:buClr>
              <a:buSzPts val="1800"/>
              <a:buChar char="■"/>
              <a:defRPr sz="1800">
                <a:solidFill>
                  <a:schemeClr val="lt2"/>
                </a:solidFill>
              </a:defRPr>
            </a:lvl6pPr>
            <a:lvl7pPr marL="3200400" lvl="6" indent="-342900">
              <a:lnSpc>
                <a:spcPct val="115000"/>
              </a:lnSpc>
              <a:spcBef>
                <a:spcPts val="1600"/>
              </a:spcBef>
              <a:spcAft>
                <a:spcPts val="0"/>
              </a:spcAft>
              <a:buClr>
                <a:schemeClr val="lt2"/>
              </a:buClr>
              <a:buSzPts val="1800"/>
              <a:buChar char="●"/>
              <a:defRPr sz="1800">
                <a:solidFill>
                  <a:schemeClr val="lt2"/>
                </a:solidFill>
              </a:defRPr>
            </a:lvl7pPr>
            <a:lvl8pPr marL="3657600" lvl="7" indent="-342900">
              <a:lnSpc>
                <a:spcPct val="115000"/>
              </a:lnSpc>
              <a:spcBef>
                <a:spcPts val="1600"/>
              </a:spcBef>
              <a:spcAft>
                <a:spcPts val="0"/>
              </a:spcAft>
              <a:buClr>
                <a:schemeClr val="lt2"/>
              </a:buClr>
              <a:buSzPts val="1800"/>
              <a:buChar char="○"/>
              <a:defRPr sz="1800">
                <a:solidFill>
                  <a:schemeClr val="lt2"/>
                </a:solidFill>
              </a:defRPr>
            </a:lvl8pPr>
            <a:lvl9pPr marL="4114800" lvl="8" indent="-342900">
              <a:lnSpc>
                <a:spcPct val="115000"/>
              </a:lnSpc>
              <a:spcBef>
                <a:spcPts val="1600"/>
              </a:spcBef>
              <a:spcAft>
                <a:spcPts val="1600"/>
              </a:spcAft>
              <a:buClr>
                <a:schemeClr val="lt2"/>
              </a:buClr>
              <a:buSzPts val="1800"/>
              <a:buChar char="■"/>
              <a:defRPr sz="1800">
                <a:solidFill>
                  <a:schemeClr val="lt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lt2"/>
                </a:solidFill>
              </a:defRPr>
            </a:lvl1pPr>
            <a:lvl2pPr lvl="1" algn="r">
              <a:buNone/>
              <a:defRPr sz="1000">
                <a:solidFill>
                  <a:schemeClr val="lt2"/>
                </a:solidFill>
              </a:defRPr>
            </a:lvl2pPr>
            <a:lvl3pPr lvl="2" algn="r">
              <a:buNone/>
              <a:defRPr sz="1000">
                <a:solidFill>
                  <a:schemeClr val="lt2"/>
                </a:solidFill>
              </a:defRPr>
            </a:lvl3pPr>
            <a:lvl4pPr lvl="3" algn="r">
              <a:buNone/>
              <a:defRPr sz="1000">
                <a:solidFill>
                  <a:schemeClr val="lt2"/>
                </a:solidFill>
              </a:defRPr>
            </a:lvl4pPr>
            <a:lvl5pPr lvl="4" algn="r">
              <a:buNone/>
              <a:defRPr sz="1000">
                <a:solidFill>
                  <a:schemeClr val="lt2"/>
                </a:solidFill>
              </a:defRPr>
            </a:lvl5pPr>
            <a:lvl6pPr lvl="5" algn="r">
              <a:buNone/>
              <a:defRPr sz="1000">
                <a:solidFill>
                  <a:schemeClr val="lt2"/>
                </a:solidFill>
              </a:defRPr>
            </a:lvl6pPr>
            <a:lvl7pPr lvl="6" algn="r">
              <a:buNone/>
              <a:defRPr sz="1000">
                <a:solidFill>
                  <a:schemeClr val="lt2"/>
                </a:solidFill>
              </a:defRPr>
            </a:lvl7pPr>
            <a:lvl8pPr lvl="7" algn="r">
              <a:buNone/>
              <a:defRPr sz="1000">
                <a:solidFill>
                  <a:schemeClr val="lt2"/>
                </a:solidFill>
              </a:defRPr>
            </a:lvl8pPr>
            <a:lvl9pPr lvl="8" algn="r">
              <a:buNone/>
              <a:defRPr sz="1000">
                <a:solidFill>
                  <a:schemeClr val="lt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4.png"/><Relationship Id="rId4" Type="http://schemas.openxmlformats.org/officeDocument/2006/relationships/notesSlide" Target="../notesSlides/notesSlide3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510450" y="794325"/>
            <a:ext cx="8123100" cy="1588500"/>
          </a:xfrm>
          <a:prstGeom prst="rect">
            <a:avLst/>
          </a:prstGeom>
        </p:spPr>
        <p:txBody>
          <a:bodyPr spcFirstLastPara="1" wrap="square" lIns="91425" tIns="91425" rIns="91425" bIns="91425" anchor="b" anchorCtr="0">
            <a:noAutofit/>
          </a:bodyPr>
          <a:lstStyle/>
          <a:p>
            <a:pPr marL="0" lvl="0" indent="0">
              <a:spcBef>
                <a:spcPts val="0"/>
              </a:spcBef>
              <a:spcAft>
                <a:spcPts val="0"/>
              </a:spcAft>
              <a:buNone/>
            </a:pPr>
            <a:r>
              <a:rPr lang="en" dirty="0">
                <a:solidFill>
                  <a:srgbClr val="FFC904"/>
                </a:solidFill>
              </a:rPr>
              <a:t>Self-Powered Automated Refuse Cart (SPARC)</a:t>
            </a:r>
            <a:endParaRPr dirty="0">
              <a:solidFill>
                <a:srgbClr val="FFC904"/>
              </a:solidFill>
            </a:endParaRPr>
          </a:p>
        </p:txBody>
      </p:sp>
      <p:sp>
        <p:nvSpPr>
          <p:cNvPr id="55" name="Google Shape;55;p13"/>
          <p:cNvSpPr txBox="1">
            <a:spLocks noGrp="1"/>
          </p:cNvSpPr>
          <p:nvPr>
            <p:ph type="subTitle" idx="1"/>
          </p:nvPr>
        </p:nvSpPr>
        <p:spPr>
          <a:xfrm>
            <a:off x="510450" y="3879938"/>
            <a:ext cx="8123100" cy="630000"/>
          </a:xfrm>
          <a:prstGeom prst="rect">
            <a:avLst/>
          </a:prstGeom>
        </p:spPr>
        <p:txBody>
          <a:bodyPr spcFirstLastPara="1" wrap="square" lIns="91425" tIns="91425" rIns="91425" bIns="91425" anchor="t" anchorCtr="0">
            <a:noAutofit/>
          </a:bodyPr>
          <a:lstStyle/>
          <a:p>
            <a:pPr marL="2743200" lvl="0" indent="0" algn="l">
              <a:spcBef>
                <a:spcPts val="0"/>
              </a:spcBef>
              <a:spcAft>
                <a:spcPts val="0"/>
              </a:spcAft>
              <a:buNone/>
            </a:pPr>
            <a:r>
              <a:rPr lang="en" sz="1800"/>
              <a:t>     Sponsored By:</a:t>
            </a:r>
            <a:endParaRPr sz="1800"/>
          </a:p>
        </p:txBody>
      </p:sp>
      <p:pic>
        <p:nvPicPr>
          <p:cNvPr id="56" name="Google Shape;56;p13"/>
          <p:cNvPicPr preferRelativeResize="0"/>
          <p:nvPr/>
        </p:nvPicPr>
        <p:blipFill>
          <a:blip r:embed="rId3">
            <a:alphaModFix/>
          </a:blip>
          <a:stretch>
            <a:fillRect/>
          </a:stretch>
        </p:blipFill>
        <p:spPr>
          <a:xfrm>
            <a:off x="2319338" y="4397725"/>
            <a:ext cx="4505325" cy="495300"/>
          </a:xfrm>
          <a:prstGeom prst="rect">
            <a:avLst/>
          </a:prstGeom>
          <a:noFill/>
          <a:ln>
            <a:noFill/>
          </a:ln>
        </p:spPr>
      </p:pic>
      <p:sp>
        <p:nvSpPr>
          <p:cNvPr id="2" name="TextBox 1">
            <a:extLst>
              <a:ext uri="{FF2B5EF4-FFF2-40B4-BE49-F238E27FC236}">
                <a16:creationId xmlns:a16="http://schemas.microsoft.com/office/drawing/2014/main" id="{EB529100-81D8-4080-AD39-E721E94284D8}"/>
              </a:ext>
            </a:extLst>
          </p:cNvPr>
          <p:cNvSpPr txBox="1"/>
          <p:nvPr/>
        </p:nvSpPr>
        <p:spPr>
          <a:xfrm>
            <a:off x="1335881" y="2571750"/>
            <a:ext cx="6472238" cy="1015663"/>
          </a:xfrm>
          <a:prstGeom prst="rect">
            <a:avLst/>
          </a:prstGeom>
          <a:noFill/>
        </p:spPr>
        <p:txBody>
          <a:bodyPr wrap="square" rtlCol="0">
            <a:spAutoFit/>
          </a:bodyPr>
          <a:lstStyle/>
          <a:p>
            <a:pPr algn="ctr"/>
            <a:r>
              <a:rPr lang="en-US" sz="2000" dirty="0">
                <a:solidFill>
                  <a:srgbClr val="FFC904"/>
                </a:solidFill>
              </a:rPr>
              <a:t>Group 12</a:t>
            </a:r>
          </a:p>
          <a:p>
            <a:pPr algn="ctr"/>
            <a:r>
              <a:rPr lang="en-US" sz="2000" dirty="0">
                <a:solidFill>
                  <a:srgbClr val="FFC904"/>
                </a:solidFill>
              </a:rPr>
              <a:t>Alexis Drayton 			Chris Vento</a:t>
            </a:r>
          </a:p>
          <a:p>
            <a:pPr algn="ctr"/>
            <a:r>
              <a:rPr lang="en-US" sz="2000" dirty="0">
                <a:solidFill>
                  <a:srgbClr val="FFC904"/>
                </a:solidFill>
              </a:rPr>
              <a:t>Sean McGarvey			Wyatt Schmitz</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pic>
        <p:nvPicPr>
          <p:cNvPr id="2052" name="Picture 4" descr="https://lh3.googleusercontent.com/QG8dndNf6CdZmyK0ji0yOamWsQSzbOq7aDhJ7_NX67nDOLGts_qr-MB2ELwJcIa-E9ugyC50M_ouUQ6fS50S453FQjVFRBH2eEigJZWe3sdBbqYz7D4T0VWUv7P0RxDkcMxYHIH-y9k">
            <a:extLst>
              <a:ext uri="{FF2B5EF4-FFF2-40B4-BE49-F238E27FC236}">
                <a16:creationId xmlns:a16="http://schemas.microsoft.com/office/drawing/2014/main" id="{1690615D-EEDC-42FB-A4CB-F8BD9D463E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0"/>
            <a:ext cx="446405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sp>
        <p:nvSpPr>
          <p:cNvPr id="118" name="Google Shape;118;p22"/>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Internal Power</a:t>
            </a:r>
            <a:endParaRPr/>
          </a:p>
        </p:txBody>
      </p:sp>
      <p:sp>
        <p:nvSpPr>
          <p:cNvPr id="119" name="Google Shape;119;p22"/>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 dirty="0"/>
              <a:t>14.8V Battery Bank</a:t>
            </a:r>
            <a:endParaRPr dirty="0"/>
          </a:p>
          <a:p>
            <a:pPr marL="914400" lvl="1" indent="-342900" rtl="0">
              <a:spcBef>
                <a:spcPts val="0"/>
              </a:spcBef>
              <a:spcAft>
                <a:spcPts val="0"/>
              </a:spcAft>
              <a:buSzPts val="1800"/>
              <a:buChar char="-"/>
            </a:pPr>
            <a:r>
              <a:rPr lang="en" dirty="0"/>
              <a:t>Thirty-Two 18650 Batteries, 4-series, 8 parallel, 20,000mAh</a:t>
            </a:r>
            <a:endParaRPr dirty="0"/>
          </a:p>
          <a:p>
            <a:pPr marL="914400" lvl="1" indent="-342900" rtl="0">
              <a:spcBef>
                <a:spcPts val="0"/>
              </a:spcBef>
              <a:spcAft>
                <a:spcPts val="0"/>
              </a:spcAft>
              <a:buSzPts val="1800"/>
              <a:buChar char="-"/>
            </a:pPr>
            <a:r>
              <a:rPr lang="en" dirty="0"/>
              <a:t>8 Overcharge Protection chips, 2 per series cell</a:t>
            </a:r>
            <a:endParaRPr dirty="0"/>
          </a:p>
          <a:p>
            <a:pPr marL="457200" lvl="0" indent="-381000" rtl="0">
              <a:spcBef>
                <a:spcPts val="0"/>
              </a:spcBef>
              <a:spcAft>
                <a:spcPts val="0"/>
              </a:spcAft>
              <a:buSzPts val="2400"/>
              <a:buChar char="-"/>
            </a:pPr>
            <a:r>
              <a:rPr lang="en" dirty="0"/>
              <a:t>Eleven 2A 12V Regulators for Motors</a:t>
            </a:r>
            <a:endParaRPr dirty="0"/>
          </a:p>
          <a:p>
            <a:pPr marL="457200" lvl="0" indent="-381000" rtl="0">
              <a:spcBef>
                <a:spcPts val="0"/>
              </a:spcBef>
              <a:spcAft>
                <a:spcPts val="0"/>
              </a:spcAft>
              <a:buSzPts val="2400"/>
              <a:buChar char="-"/>
            </a:pPr>
            <a:r>
              <a:rPr lang="en" dirty="0"/>
              <a:t>One 2A 5V Regulator for USB/PixyCam and IR Sensor</a:t>
            </a:r>
            <a:endParaRPr dirty="0"/>
          </a:p>
          <a:p>
            <a:pPr marL="457200" lvl="0" indent="-381000">
              <a:spcBef>
                <a:spcPts val="0"/>
              </a:spcBef>
              <a:spcAft>
                <a:spcPts val="0"/>
              </a:spcAft>
              <a:buSzPts val="2400"/>
              <a:buChar char="-"/>
            </a:pPr>
            <a:r>
              <a:rPr lang="en" dirty="0"/>
              <a:t>One 2A 3.3V Regulator for MCU, GPS, Bluetooth, and RF Transmitters.</a:t>
            </a:r>
          </a:p>
          <a:p>
            <a:pPr marL="457200" lvl="0" indent="-381000">
              <a:spcBef>
                <a:spcPts val="0"/>
              </a:spcBef>
              <a:spcAft>
                <a:spcPts val="0"/>
              </a:spcAft>
              <a:buSzPts val="2400"/>
              <a:buChar char="-"/>
            </a:pPr>
            <a:r>
              <a:rPr lang="en" dirty="0"/>
              <a:t>Each R</a:t>
            </a:r>
            <a:r>
              <a:rPr lang="en-US" dirty="0"/>
              <a:t>e</a:t>
            </a:r>
            <a:r>
              <a:rPr lang="en" dirty="0"/>
              <a:t>gulator pr</a:t>
            </a:r>
            <a:r>
              <a:rPr lang="en-US" dirty="0"/>
              <a:t>o</a:t>
            </a:r>
            <a:r>
              <a:rPr lang="en" dirty="0"/>
              <a:t>tected by an ICL.</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5" name="Google Shape;125;p23"/>
          <p:cNvPicPr preferRelativeResize="0"/>
          <p:nvPr/>
        </p:nvPicPr>
        <p:blipFill>
          <a:blip r:embed="rId3">
            <a:alphaModFix/>
          </a:blip>
          <a:stretch>
            <a:fillRect/>
          </a:stretch>
        </p:blipFill>
        <p:spPr>
          <a:xfrm>
            <a:off x="601075" y="0"/>
            <a:ext cx="3970913" cy="5143500"/>
          </a:xfrm>
          <a:prstGeom prst="rect">
            <a:avLst/>
          </a:prstGeom>
          <a:noFill/>
          <a:ln>
            <a:noFill/>
          </a:ln>
        </p:spPr>
      </p:pic>
      <p:pic>
        <p:nvPicPr>
          <p:cNvPr id="6146" name="Picture 2" descr="https://lh3.googleusercontent.com/zM_KBGBpgGRaNviY0A6mWfJFelPz8X8cbw1QLyLBOGIN7PZGsSh7u3ifB6apSGxukUKRBxgVVdguEPwE36HB4aV9oUKsuQvHF3sUts4RCEqVcxyzrPMojiKRlk7nMb2LCpWQUqiphjI">
            <a:extLst>
              <a:ext uri="{FF2B5EF4-FFF2-40B4-BE49-F238E27FC236}">
                <a16:creationId xmlns:a16="http://schemas.microsoft.com/office/drawing/2014/main" id="{90D73752-6579-4C17-8DEC-EEC927C6EC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88" y="0"/>
            <a:ext cx="397510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4"/>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Motors</a:t>
            </a:r>
            <a:endParaRPr/>
          </a:p>
        </p:txBody>
      </p:sp>
      <p:sp>
        <p:nvSpPr>
          <p:cNvPr id="131" name="Google Shape;131;p2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sz="1800" dirty="0"/>
              <a:t>2 DC Motors,12V, 17200RPM, 4.47oz-in rate</a:t>
            </a:r>
            <a:r>
              <a:rPr lang="en-US" sz="1800" dirty="0"/>
              <a:t>d</a:t>
            </a:r>
            <a:r>
              <a:rPr lang="en" sz="1800" dirty="0"/>
              <a:t> torque</a:t>
            </a:r>
            <a:endParaRPr sz="1800" dirty="0"/>
          </a:p>
          <a:p>
            <a:pPr marL="914400" lvl="1" indent="-342900" rtl="0">
              <a:spcBef>
                <a:spcPts val="0"/>
              </a:spcBef>
              <a:spcAft>
                <a:spcPts val="0"/>
              </a:spcAft>
              <a:buSzPts val="1800"/>
              <a:buChar char="-"/>
            </a:pPr>
            <a:r>
              <a:rPr lang="en" dirty="0"/>
              <a:t>6A draw at rated torque</a:t>
            </a:r>
            <a:endParaRPr dirty="0"/>
          </a:p>
          <a:p>
            <a:pPr marL="457200" lvl="0" indent="-342900" rtl="0">
              <a:spcBef>
                <a:spcPts val="0"/>
              </a:spcBef>
              <a:spcAft>
                <a:spcPts val="0"/>
              </a:spcAft>
              <a:buSzPts val="1800"/>
              <a:buChar char="-"/>
            </a:pPr>
            <a:r>
              <a:rPr lang="en" sz="1800" dirty="0"/>
              <a:t>Through 81:1 Gearbox</a:t>
            </a:r>
            <a:endParaRPr sz="1800" dirty="0"/>
          </a:p>
          <a:p>
            <a:pPr marL="914400" lvl="1" indent="-342900" rtl="0">
              <a:spcBef>
                <a:spcPts val="0"/>
              </a:spcBef>
              <a:spcAft>
                <a:spcPts val="0"/>
              </a:spcAft>
              <a:buSzPts val="1800"/>
              <a:buChar char="-"/>
            </a:pPr>
            <a:r>
              <a:rPr lang="en" dirty="0"/>
              <a:t>362.07 oz-in torque + 212 RPM after gearbox conversion.</a:t>
            </a:r>
            <a:endParaRPr dirty="0"/>
          </a:p>
          <a:p>
            <a:pPr marL="457200" lvl="0" indent="-342900" rtl="0">
              <a:spcBef>
                <a:spcPts val="0"/>
              </a:spcBef>
              <a:spcAft>
                <a:spcPts val="0"/>
              </a:spcAft>
              <a:buSzPts val="1800"/>
              <a:buChar char="-"/>
            </a:pPr>
            <a:r>
              <a:rPr lang="en" sz="1800" dirty="0"/>
              <a:t>Circuit designed to carry Max of 10A per motor</a:t>
            </a:r>
            <a:endParaRPr sz="1800" dirty="0"/>
          </a:p>
          <a:p>
            <a:pPr marL="914400" lvl="1" indent="-342900" rtl="0">
              <a:spcBef>
                <a:spcPts val="0"/>
              </a:spcBef>
              <a:spcAft>
                <a:spcPts val="0"/>
              </a:spcAft>
              <a:buSzPts val="1800"/>
              <a:buChar char="-"/>
            </a:pPr>
            <a:r>
              <a:rPr lang="en" dirty="0"/>
              <a:t>At 10A, 600 oz-in torque.</a:t>
            </a:r>
            <a:endParaRPr dirty="0"/>
          </a:p>
          <a:p>
            <a:pPr marL="457200" lvl="0" indent="-342900" rtl="0">
              <a:spcBef>
                <a:spcPts val="0"/>
              </a:spcBef>
              <a:spcAft>
                <a:spcPts val="0"/>
              </a:spcAft>
              <a:buSzPts val="1800"/>
              <a:buChar char="-"/>
            </a:pPr>
            <a:r>
              <a:rPr lang="en" sz="1800" dirty="0"/>
              <a:t>Should be able to pull 1200 oz. without damage to circuit.</a:t>
            </a:r>
            <a:endParaRPr sz="1800" dirty="0"/>
          </a:p>
          <a:p>
            <a:pPr marL="457200" lvl="0" indent="-342900" rtl="0">
              <a:spcBef>
                <a:spcPts val="0"/>
              </a:spcBef>
              <a:spcAft>
                <a:spcPts val="0"/>
              </a:spcAft>
              <a:buSzPts val="1800"/>
              <a:buChar char="-"/>
            </a:pPr>
            <a:r>
              <a:rPr lang="en" sz="1800" dirty="0"/>
              <a:t>50 Pounds of trash (estimated capacity of trash can) = 800 oz</a:t>
            </a:r>
            <a:endParaRPr sz="1800" dirty="0"/>
          </a:p>
          <a:p>
            <a:pPr marL="457200" lvl="0" indent="-342900">
              <a:spcBef>
                <a:spcPts val="0"/>
              </a:spcBef>
              <a:spcAft>
                <a:spcPts val="0"/>
              </a:spcAft>
              <a:buSzPts val="1800"/>
              <a:buChar char="-"/>
            </a:pPr>
            <a:r>
              <a:rPr lang="en" sz="1800" dirty="0"/>
              <a:t>Motors controlled by H-Bridge, controlled by MCU</a:t>
            </a:r>
            <a:endParaRPr sz="18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5"/>
          <p:cNvPicPr preferRelativeResize="0"/>
          <p:nvPr/>
        </p:nvPicPr>
        <p:blipFill rotWithShape="1">
          <a:blip r:embed="rId3">
            <a:alphaModFix/>
          </a:blip>
          <a:srcRect l="6604" t="3805" r="6264" b="5794"/>
          <a:stretch/>
        </p:blipFill>
        <p:spPr>
          <a:xfrm rot="5400000">
            <a:off x="2002080" y="-877544"/>
            <a:ext cx="5139824" cy="6898601"/>
          </a:xfrm>
          <a:prstGeom prst="rect">
            <a:avLst/>
          </a:prstGeom>
          <a:noFill/>
          <a:ln>
            <a:noFill/>
          </a:ln>
        </p:spPr>
      </p:pic>
      <p:pic>
        <p:nvPicPr>
          <p:cNvPr id="1026" name="Picture 2" descr="https://lh5.googleusercontent.com/ucYq7PMW-UVDjep0g8BY450jwS3DkFYbEJ7x4UzbUGR5Y_CmWGtpHAbxpw2h2QASZCZMlZbV7Zd6zbF_mC6da2SdgEH2TM2Q7Nwc1WaFDF6GVn-7kZuqJwNILaWZwrGvCcAqED9b_wc">
            <a:extLst>
              <a:ext uri="{FF2B5EF4-FFF2-40B4-BE49-F238E27FC236}">
                <a16:creationId xmlns:a16="http://schemas.microsoft.com/office/drawing/2014/main" id="{09E1D1C0-C338-4A96-B403-147FAAAE6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25" y="0"/>
            <a:ext cx="7270750"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26"/>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Chassis</a:t>
            </a:r>
            <a:endParaRPr/>
          </a:p>
        </p:txBody>
      </p:sp>
      <p:sp>
        <p:nvSpPr>
          <p:cNvPr id="142" name="Google Shape;142;p2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 dirty="0"/>
              <a:t>Built from Aluminum, edges sealed to prevent rain damage.</a:t>
            </a:r>
          </a:p>
          <a:p>
            <a:pPr marL="457200" lvl="0" indent="-381000" rtl="0">
              <a:spcBef>
                <a:spcPts val="0"/>
              </a:spcBef>
              <a:spcAft>
                <a:spcPts val="0"/>
              </a:spcAft>
              <a:buSzPts val="2400"/>
              <a:buChar char="-"/>
            </a:pPr>
            <a:r>
              <a:rPr lang="en" dirty="0"/>
              <a:t>4 wheels, 2 </a:t>
            </a:r>
            <a:r>
              <a:rPr lang="en-US" dirty="0"/>
              <a:t>front wheels powered, 2 back caster wheels to allow easy turning.</a:t>
            </a:r>
          </a:p>
          <a:p>
            <a:pPr marL="457200" lvl="0" indent="-381000" rtl="0">
              <a:spcBef>
                <a:spcPts val="0"/>
              </a:spcBef>
              <a:spcAft>
                <a:spcPts val="0"/>
              </a:spcAft>
              <a:buSzPts val="2400"/>
              <a:buChar char="-"/>
            </a:pPr>
            <a:r>
              <a:rPr lang="en" dirty="0"/>
              <a:t>Has a location to attach the trash can via straps.</a:t>
            </a:r>
            <a:endParaRPr dirty="0"/>
          </a:p>
          <a:p>
            <a:pPr marL="0" lvl="0" indent="0">
              <a:spcBef>
                <a:spcPts val="1600"/>
              </a:spcBef>
              <a:spcAft>
                <a:spcPts val="1600"/>
              </a:spcAft>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7"/>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Chassis Design</a:t>
            </a:r>
            <a:endParaRPr dirty="0"/>
          </a:p>
        </p:txBody>
      </p:sp>
      <p:pic>
        <p:nvPicPr>
          <p:cNvPr id="148" name="Google Shape;148;p27"/>
          <p:cNvPicPr preferRelativeResize="0"/>
          <p:nvPr/>
        </p:nvPicPr>
        <p:blipFill>
          <a:blip r:embed="rId3">
            <a:alphaModFix/>
          </a:blip>
          <a:stretch>
            <a:fillRect/>
          </a:stretch>
        </p:blipFill>
        <p:spPr>
          <a:xfrm>
            <a:off x="4500283" y="0"/>
            <a:ext cx="4643717" cy="5143501"/>
          </a:xfrm>
          <a:prstGeom prst="rect">
            <a:avLst/>
          </a:prstGeom>
          <a:noFill/>
          <a:ln>
            <a:noFill/>
          </a:ln>
        </p:spPr>
      </p:pic>
      <p:pic>
        <p:nvPicPr>
          <p:cNvPr id="3" name="Picture 2">
            <a:extLst>
              <a:ext uri="{FF2B5EF4-FFF2-40B4-BE49-F238E27FC236}">
                <a16:creationId xmlns:a16="http://schemas.microsoft.com/office/drawing/2014/main" id="{CDC5BA5C-D523-4CCD-8D5B-D0964CE5553C}"/>
              </a:ext>
            </a:extLst>
          </p:cNvPr>
          <p:cNvPicPr>
            <a:picLocks noChangeAspect="1"/>
          </p:cNvPicPr>
          <p:nvPr/>
        </p:nvPicPr>
        <p:blipFill>
          <a:blip r:embed="rId4"/>
          <a:stretch>
            <a:fillRect/>
          </a:stretch>
        </p:blipFill>
        <p:spPr>
          <a:xfrm>
            <a:off x="311700" y="1371600"/>
            <a:ext cx="4033157" cy="3024868"/>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4812A-395A-41FE-BC6E-4CE3CB69F99F}"/>
              </a:ext>
            </a:extLst>
          </p:cNvPr>
          <p:cNvSpPr>
            <a:spLocks noGrp="1"/>
          </p:cNvSpPr>
          <p:nvPr>
            <p:ph type="title"/>
          </p:nvPr>
        </p:nvSpPr>
        <p:spPr/>
        <p:txBody>
          <a:bodyPr/>
          <a:lstStyle/>
          <a:p>
            <a:endParaRPr lang="en-US"/>
          </a:p>
        </p:txBody>
      </p:sp>
      <p:sp>
        <p:nvSpPr>
          <p:cNvPr id="3" name="Text Placeholder 2">
            <a:extLst>
              <a:ext uri="{FF2B5EF4-FFF2-40B4-BE49-F238E27FC236}">
                <a16:creationId xmlns:a16="http://schemas.microsoft.com/office/drawing/2014/main" id="{7E5CC807-A1E2-418A-91DB-64BE547E495F}"/>
              </a:ext>
            </a:extLst>
          </p:cNvPr>
          <p:cNvSpPr>
            <a:spLocks noGrp="1"/>
          </p:cNvSpPr>
          <p:nvPr>
            <p:ph type="body" idx="1"/>
          </p:nvPr>
        </p:nvSpPr>
        <p:spPr/>
        <p:txBody>
          <a:bodyPr/>
          <a:lstStyle/>
          <a:p>
            <a:endParaRPr lang="en-US"/>
          </a:p>
        </p:txBody>
      </p:sp>
      <p:sp>
        <p:nvSpPr>
          <p:cNvPr id="4" name="Text Placeholder 3">
            <a:extLst>
              <a:ext uri="{FF2B5EF4-FFF2-40B4-BE49-F238E27FC236}">
                <a16:creationId xmlns:a16="http://schemas.microsoft.com/office/drawing/2014/main" id="{91FD5B87-22A6-4BF4-BC46-A048EA7AC2C8}"/>
              </a:ext>
            </a:extLst>
          </p:cNvPr>
          <p:cNvSpPr>
            <a:spLocks noGrp="1"/>
          </p:cNvSpPr>
          <p:nvPr>
            <p:ph type="body" idx="2"/>
          </p:nvPr>
        </p:nvSpPr>
        <p:spPr/>
        <p:txBody>
          <a:bodyPr/>
          <a:lstStyle/>
          <a:p>
            <a:endParaRPr lang="en-US"/>
          </a:p>
        </p:txBody>
      </p:sp>
      <p:pic>
        <p:nvPicPr>
          <p:cNvPr id="6" name="Picture 5">
            <a:extLst>
              <a:ext uri="{FF2B5EF4-FFF2-40B4-BE49-F238E27FC236}">
                <a16:creationId xmlns:a16="http://schemas.microsoft.com/office/drawing/2014/main" id="{8B8C267A-86CF-49F2-B8C7-26F4C538E52F}"/>
              </a:ext>
            </a:extLst>
          </p:cNvPr>
          <p:cNvPicPr>
            <a:picLocks noChangeAspect="1"/>
          </p:cNvPicPr>
          <p:nvPr/>
        </p:nvPicPr>
        <p:blipFill>
          <a:blip r:embed="rId2"/>
          <a:stretch>
            <a:fillRect/>
          </a:stretch>
        </p:blipFill>
        <p:spPr>
          <a:xfrm>
            <a:off x="114301" y="1230510"/>
            <a:ext cx="4579143" cy="3434358"/>
          </a:xfrm>
          <a:prstGeom prst="rect">
            <a:avLst/>
          </a:prstGeom>
        </p:spPr>
      </p:pic>
      <p:pic>
        <p:nvPicPr>
          <p:cNvPr id="8" name="Picture 7">
            <a:extLst>
              <a:ext uri="{FF2B5EF4-FFF2-40B4-BE49-F238E27FC236}">
                <a16:creationId xmlns:a16="http://schemas.microsoft.com/office/drawing/2014/main" id="{41EE801E-5724-44A2-A43F-F7CD54F64C37}"/>
              </a:ext>
            </a:extLst>
          </p:cNvPr>
          <p:cNvPicPr>
            <a:picLocks noChangeAspect="1"/>
          </p:cNvPicPr>
          <p:nvPr/>
        </p:nvPicPr>
        <p:blipFill>
          <a:blip r:embed="rId3"/>
          <a:stretch>
            <a:fillRect/>
          </a:stretch>
        </p:blipFill>
        <p:spPr>
          <a:xfrm>
            <a:off x="5043488" y="374825"/>
            <a:ext cx="3428100" cy="4570800"/>
          </a:xfrm>
          <a:prstGeom prst="rect">
            <a:avLst/>
          </a:prstGeom>
        </p:spPr>
      </p:pic>
    </p:spTree>
    <p:extLst>
      <p:ext uri="{BB962C8B-B14F-4D97-AF65-F5344CB8AC3E}">
        <p14:creationId xmlns:p14="http://schemas.microsoft.com/office/powerpoint/2010/main" val="30068219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8"/>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Software Development</a:t>
            </a:r>
            <a:endParaRPr/>
          </a:p>
        </p:txBody>
      </p:sp>
      <p:sp>
        <p:nvSpPr>
          <p:cNvPr id="154" name="Google Shape;154;p28"/>
          <p:cNvSpPr txBox="1">
            <a:spLocks noGrp="1"/>
          </p:cNvSpPr>
          <p:nvPr>
            <p:ph type="body" idx="1"/>
          </p:nvPr>
        </p:nvSpPr>
        <p:spPr>
          <a:xfrm>
            <a:off x="311700" y="1152475"/>
            <a:ext cx="3971100" cy="34164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
              <a:t>Three Parts:</a:t>
            </a:r>
            <a:endParaRPr/>
          </a:p>
          <a:p>
            <a:pPr marL="914400" lvl="1" indent="-355600" rtl="0">
              <a:spcBef>
                <a:spcPts val="0"/>
              </a:spcBef>
              <a:spcAft>
                <a:spcPts val="0"/>
              </a:spcAft>
              <a:buSzPts val="2000"/>
              <a:buChar char="○"/>
            </a:pPr>
            <a:r>
              <a:rPr lang="en" sz="2000"/>
              <a:t>Pathing &amp; Collision Avoidance</a:t>
            </a:r>
            <a:endParaRPr sz="2000"/>
          </a:p>
          <a:p>
            <a:pPr marL="914400" lvl="1" indent="-355600" rtl="0">
              <a:spcBef>
                <a:spcPts val="0"/>
              </a:spcBef>
              <a:spcAft>
                <a:spcPts val="0"/>
              </a:spcAft>
              <a:buSzPts val="2000"/>
              <a:buChar char="○"/>
            </a:pPr>
            <a:r>
              <a:rPr lang="en" sz="2000"/>
              <a:t>Firmware</a:t>
            </a:r>
            <a:endParaRPr sz="2000"/>
          </a:p>
          <a:p>
            <a:pPr marL="914400" lvl="1" indent="-355600">
              <a:spcBef>
                <a:spcPts val="0"/>
              </a:spcBef>
              <a:spcAft>
                <a:spcPts val="0"/>
              </a:spcAft>
              <a:buSzPts val="2000"/>
              <a:buChar char="○"/>
            </a:pPr>
            <a:r>
              <a:rPr lang="en" sz="2000"/>
              <a:t>Mobile Application</a:t>
            </a:r>
            <a:endParaRPr sz="2000"/>
          </a:p>
        </p:txBody>
      </p:sp>
      <p:pic>
        <p:nvPicPr>
          <p:cNvPr id="155" name="Google Shape;155;p28"/>
          <p:cNvPicPr preferRelativeResize="0"/>
          <p:nvPr/>
        </p:nvPicPr>
        <p:blipFill>
          <a:blip r:embed="rId3">
            <a:alphaModFix/>
          </a:blip>
          <a:stretch>
            <a:fillRect/>
          </a:stretch>
        </p:blipFill>
        <p:spPr>
          <a:xfrm>
            <a:off x="3837125" y="1074600"/>
            <a:ext cx="5212525" cy="29410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a:solidFill>
                  <a:srgbClr val="FFC904"/>
                </a:solidFill>
              </a:rPr>
              <a:t>Pathfinding</a:t>
            </a:r>
            <a:endParaRPr>
              <a:solidFill>
                <a:srgbClr val="FFC904"/>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1"/>
        <p:cNvGrpSpPr/>
        <p:nvPr/>
      </p:nvGrpSpPr>
      <p:grpSpPr>
        <a:xfrm>
          <a:off x="0" y="0"/>
          <a:ext cx="0" cy="0"/>
          <a:chOff x="0" y="0"/>
          <a:chExt cx="0" cy="0"/>
        </a:xfrm>
      </p:grpSpPr>
      <p:sp>
        <p:nvSpPr>
          <p:cNvPr id="62" name="Google Shape;62;p14"/>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Project Motivation</a:t>
            </a:r>
            <a:endParaRPr/>
          </a:p>
        </p:txBody>
      </p:sp>
      <p:sp>
        <p:nvSpPr>
          <p:cNvPr id="63" name="Google Shape;63;p1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
              <a:t>Automation of simple domestic tasks</a:t>
            </a:r>
            <a:endParaRPr/>
          </a:p>
          <a:p>
            <a:pPr marL="457200" lvl="0" indent="-381000" rtl="0">
              <a:spcBef>
                <a:spcPts val="0"/>
              </a:spcBef>
              <a:spcAft>
                <a:spcPts val="0"/>
              </a:spcAft>
              <a:buSzPts val="2400"/>
              <a:buChar char="●"/>
            </a:pPr>
            <a:r>
              <a:rPr lang="en"/>
              <a:t>Accessibility for those who cannot physically move trash</a:t>
            </a:r>
            <a:endParaRPr/>
          </a:p>
          <a:p>
            <a:pPr marL="457200" lvl="0" indent="-381000">
              <a:spcBef>
                <a:spcPts val="0"/>
              </a:spcBef>
              <a:spcAft>
                <a:spcPts val="0"/>
              </a:spcAft>
              <a:buSzPts val="2400"/>
              <a:buChar char="●"/>
            </a:pPr>
            <a:r>
              <a:rPr lang="en"/>
              <a:t>Quality of life improvement for people with abnormal working schedules</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30"/>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SLAM - Challenges for SPARC Design</a:t>
            </a:r>
            <a:endParaRPr/>
          </a:p>
        </p:txBody>
      </p:sp>
      <p:sp>
        <p:nvSpPr>
          <p:cNvPr id="166" name="Google Shape;166;p30"/>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
              <a:t>Price point </a:t>
            </a:r>
            <a:r>
              <a:rPr lang="en" u="sng"/>
              <a:t>must</a:t>
            </a:r>
            <a:r>
              <a:rPr lang="en"/>
              <a:t> be competitive; Taking out the trash is not likely to be worth several hundreds of dollars to the average user.</a:t>
            </a:r>
            <a:endParaRPr/>
          </a:p>
          <a:p>
            <a:pPr marL="457200" lvl="0" indent="-381000" rtl="0">
              <a:spcBef>
                <a:spcPts val="0"/>
              </a:spcBef>
              <a:spcAft>
                <a:spcPts val="0"/>
              </a:spcAft>
              <a:buSzPts val="2400"/>
              <a:buChar char="●"/>
            </a:pPr>
            <a:r>
              <a:rPr lang="en"/>
              <a:t>Fully mapping the operation area is not possible; unknown property boundaries must be respected</a:t>
            </a:r>
            <a:endParaRPr/>
          </a:p>
          <a:p>
            <a:pPr marL="457200" lvl="0" indent="-381000" rtl="0">
              <a:spcBef>
                <a:spcPts val="0"/>
              </a:spcBef>
              <a:spcAft>
                <a:spcPts val="0"/>
              </a:spcAft>
              <a:buSzPts val="2400"/>
              <a:buChar char="●"/>
            </a:pPr>
            <a:r>
              <a:rPr lang="en"/>
              <a:t>Artificial Landmarking has a very high utility cost in accessibility, which conflicted with our design goals of designing a device that has a high accessibility factor.</a:t>
            </a:r>
            <a:endParaRPr sz="1800"/>
          </a:p>
          <a:p>
            <a:pPr marL="457200" lvl="0" indent="0">
              <a:spcBef>
                <a:spcPts val="1600"/>
              </a:spcBef>
              <a:spcAft>
                <a:spcPts val="1600"/>
              </a:spcAft>
              <a:buNone/>
            </a:pPr>
            <a:endParaRPr sz="180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32"/>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GPS Module</a:t>
            </a:r>
            <a:endParaRPr/>
          </a:p>
        </p:txBody>
      </p:sp>
      <p:sp>
        <p:nvSpPr>
          <p:cNvPr id="179" name="Google Shape;179;p32"/>
          <p:cNvSpPr txBox="1">
            <a:spLocks noGrp="1"/>
          </p:cNvSpPr>
          <p:nvPr>
            <p:ph type="body" idx="1"/>
          </p:nvPr>
        </p:nvSpPr>
        <p:spPr>
          <a:xfrm>
            <a:off x="311700" y="1152475"/>
            <a:ext cx="5747700" cy="17523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sz="1800"/>
              <a:t>The Pam 7Q was selected for its relatively low cost and high accuracy.</a:t>
            </a:r>
            <a:endParaRPr sz="1800"/>
          </a:p>
          <a:p>
            <a:pPr marL="457200" lvl="0" indent="-342900">
              <a:spcBef>
                <a:spcPts val="0"/>
              </a:spcBef>
              <a:spcAft>
                <a:spcPts val="0"/>
              </a:spcAft>
              <a:buSzPts val="1800"/>
              <a:buChar char="●"/>
            </a:pPr>
            <a:r>
              <a:rPr lang="en" sz="1800"/>
              <a:t>The SPARC’s slow movement makes its slow baud rate a negligible drawback.</a:t>
            </a:r>
            <a:endParaRPr sz="1800"/>
          </a:p>
        </p:txBody>
      </p:sp>
      <p:graphicFrame>
        <p:nvGraphicFramePr>
          <p:cNvPr id="180" name="Google Shape;180;p32"/>
          <p:cNvGraphicFramePr/>
          <p:nvPr/>
        </p:nvGraphicFramePr>
        <p:xfrm>
          <a:off x="139475" y="3021625"/>
          <a:ext cx="8907875" cy="1913900"/>
        </p:xfrm>
        <a:graphic>
          <a:graphicData uri="http://schemas.openxmlformats.org/drawingml/2006/table">
            <a:tbl>
              <a:tblPr>
                <a:noFill/>
                <a:tableStyleId>{4DFBF09A-8A6F-443D-940C-00CE15DBB5F0}</a:tableStyleId>
              </a:tblPr>
              <a:tblGrid>
                <a:gridCol w="1781575">
                  <a:extLst>
                    <a:ext uri="{9D8B030D-6E8A-4147-A177-3AD203B41FA5}">
                      <a16:colId xmlns:a16="http://schemas.microsoft.com/office/drawing/2014/main" val="20000"/>
                    </a:ext>
                  </a:extLst>
                </a:gridCol>
                <a:gridCol w="2522125">
                  <a:extLst>
                    <a:ext uri="{9D8B030D-6E8A-4147-A177-3AD203B41FA5}">
                      <a16:colId xmlns:a16="http://schemas.microsoft.com/office/drawing/2014/main" val="20001"/>
                    </a:ext>
                  </a:extLst>
                </a:gridCol>
                <a:gridCol w="1041025">
                  <a:extLst>
                    <a:ext uri="{9D8B030D-6E8A-4147-A177-3AD203B41FA5}">
                      <a16:colId xmlns:a16="http://schemas.microsoft.com/office/drawing/2014/main" val="20002"/>
                    </a:ext>
                  </a:extLst>
                </a:gridCol>
                <a:gridCol w="1781575">
                  <a:extLst>
                    <a:ext uri="{9D8B030D-6E8A-4147-A177-3AD203B41FA5}">
                      <a16:colId xmlns:a16="http://schemas.microsoft.com/office/drawing/2014/main" val="20003"/>
                    </a:ext>
                  </a:extLst>
                </a:gridCol>
                <a:gridCol w="1781575">
                  <a:extLst>
                    <a:ext uri="{9D8B030D-6E8A-4147-A177-3AD203B41FA5}">
                      <a16:colId xmlns:a16="http://schemas.microsoft.com/office/drawing/2014/main" val="20004"/>
                    </a:ext>
                  </a:extLst>
                </a:gridCol>
              </a:tblGrid>
              <a:tr h="492650">
                <a:tc>
                  <a:txBody>
                    <a:bodyPr/>
                    <a:lstStyle/>
                    <a:p>
                      <a:pPr marL="0" lvl="0" indent="0">
                        <a:spcBef>
                          <a:spcPts val="0"/>
                        </a:spcBef>
                        <a:spcAft>
                          <a:spcPts val="0"/>
                        </a:spcAft>
                        <a:buNone/>
                      </a:pPr>
                      <a:r>
                        <a:rPr lang="en" sz="1800">
                          <a:solidFill>
                            <a:srgbClr val="FFC904"/>
                          </a:solidFill>
                        </a:rPr>
                        <a:t>Part Name</a:t>
                      </a:r>
                      <a:endParaRPr sz="1800">
                        <a:solidFill>
                          <a:srgbClr val="FFC904"/>
                        </a:solidFill>
                      </a:endParaRPr>
                    </a:p>
                  </a:txBody>
                  <a:tcPr marL="91425" marR="91425" marT="91425" marB="91425">
                    <a:solidFill>
                      <a:srgbClr val="555555"/>
                    </a:solidFill>
                  </a:tcPr>
                </a:tc>
                <a:tc>
                  <a:txBody>
                    <a:bodyPr/>
                    <a:lstStyle/>
                    <a:p>
                      <a:pPr marL="0" lvl="0" indent="0">
                        <a:spcBef>
                          <a:spcPts val="0"/>
                        </a:spcBef>
                        <a:spcAft>
                          <a:spcPts val="0"/>
                        </a:spcAft>
                        <a:buNone/>
                      </a:pPr>
                      <a:r>
                        <a:rPr lang="en" sz="1800">
                          <a:solidFill>
                            <a:srgbClr val="FFC904"/>
                          </a:solidFill>
                        </a:rPr>
                        <a:t>Manufacturer</a:t>
                      </a:r>
                      <a:endParaRPr sz="1800">
                        <a:solidFill>
                          <a:srgbClr val="FFC904"/>
                        </a:solidFill>
                      </a:endParaRPr>
                    </a:p>
                  </a:txBody>
                  <a:tcPr marL="91425" marR="91425" marT="91425" marB="91425">
                    <a:solidFill>
                      <a:srgbClr val="555555"/>
                    </a:solidFill>
                  </a:tcPr>
                </a:tc>
                <a:tc>
                  <a:txBody>
                    <a:bodyPr/>
                    <a:lstStyle/>
                    <a:p>
                      <a:pPr marL="0" lvl="0" indent="0">
                        <a:spcBef>
                          <a:spcPts val="0"/>
                        </a:spcBef>
                        <a:spcAft>
                          <a:spcPts val="0"/>
                        </a:spcAft>
                        <a:buNone/>
                      </a:pPr>
                      <a:r>
                        <a:rPr lang="en" sz="1800">
                          <a:solidFill>
                            <a:srgbClr val="FFC904"/>
                          </a:solidFill>
                        </a:rPr>
                        <a:t>Price</a:t>
                      </a:r>
                      <a:endParaRPr sz="1800">
                        <a:solidFill>
                          <a:srgbClr val="FFC904"/>
                        </a:solidFill>
                      </a:endParaRPr>
                    </a:p>
                  </a:txBody>
                  <a:tcPr marL="91425" marR="91425" marT="91425" marB="91425">
                    <a:solidFill>
                      <a:srgbClr val="555555"/>
                    </a:solidFill>
                  </a:tcPr>
                </a:tc>
                <a:tc>
                  <a:txBody>
                    <a:bodyPr/>
                    <a:lstStyle/>
                    <a:p>
                      <a:pPr marL="0" lvl="0" indent="0">
                        <a:spcBef>
                          <a:spcPts val="0"/>
                        </a:spcBef>
                        <a:spcAft>
                          <a:spcPts val="0"/>
                        </a:spcAft>
                        <a:buNone/>
                      </a:pPr>
                      <a:r>
                        <a:rPr lang="en" sz="1800">
                          <a:solidFill>
                            <a:srgbClr val="FFC904"/>
                          </a:solidFill>
                        </a:rPr>
                        <a:t>Baud Rate</a:t>
                      </a:r>
                      <a:endParaRPr sz="1800">
                        <a:solidFill>
                          <a:srgbClr val="FFC904"/>
                        </a:solidFill>
                      </a:endParaRPr>
                    </a:p>
                  </a:txBody>
                  <a:tcPr marL="91425" marR="91425" marT="91425" marB="91425">
                    <a:solidFill>
                      <a:srgbClr val="555555"/>
                    </a:solidFill>
                  </a:tcPr>
                </a:tc>
                <a:tc>
                  <a:txBody>
                    <a:bodyPr/>
                    <a:lstStyle/>
                    <a:p>
                      <a:pPr marL="0" lvl="0" indent="0">
                        <a:spcBef>
                          <a:spcPts val="0"/>
                        </a:spcBef>
                        <a:spcAft>
                          <a:spcPts val="0"/>
                        </a:spcAft>
                        <a:buNone/>
                      </a:pPr>
                      <a:r>
                        <a:rPr lang="en" sz="1800">
                          <a:solidFill>
                            <a:srgbClr val="FFC904"/>
                          </a:solidFill>
                        </a:rPr>
                        <a:t>Accuracy</a:t>
                      </a:r>
                      <a:endParaRPr sz="1800">
                        <a:solidFill>
                          <a:srgbClr val="FFC904"/>
                        </a:solidFill>
                      </a:endParaRPr>
                    </a:p>
                  </a:txBody>
                  <a:tcPr marL="91425" marR="91425" marT="91425" marB="91425">
                    <a:solidFill>
                      <a:srgbClr val="555555"/>
                    </a:solidFill>
                  </a:tcPr>
                </a:tc>
                <a:extLst>
                  <a:ext uri="{0D108BD9-81ED-4DB2-BD59-A6C34878D82A}">
                    <a16:rowId xmlns:a16="http://schemas.microsoft.com/office/drawing/2014/main" val="10000"/>
                  </a:ext>
                </a:extLst>
              </a:tr>
              <a:tr h="473750">
                <a:tc>
                  <a:txBody>
                    <a:bodyPr/>
                    <a:lstStyle/>
                    <a:p>
                      <a:pPr marL="0" lvl="0" indent="0">
                        <a:spcBef>
                          <a:spcPts val="0"/>
                        </a:spcBef>
                        <a:spcAft>
                          <a:spcPts val="0"/>
                        </a:spcAft>
                        <a:buNone/>
                      </a:pPr>
                      <a:r>
                        <a:rPr lang="en" sz="1800">
                          <a:solidFill>
                            <a:srgbClr val="FFC904"/>
                          </a:solidFill>
                        </a:rPr>
                        <a:t>Pam-7Q</a:t>
                      </a:r>
                      <a:endParaRPr sz="1800">
                        <a:solidFill>
                          <a:srgbClr val="FFC904"/>
                        </a:solidFill>
                      </a:endParaRPr>
                    </a:p>
                  </a:txBody>
                  <a:tcPr marL="91425" marR="91425" marT="91425" marB="91425"/>
                </a:tc>
                <a:tc>
                  <a:txBody>
                    <a:bodyPr/>
                    <a:lstStyle/>
                    <a:p>
                      <a:pPr marL="0" lvl="0" indent="0">
                        <a:spcBef>
                          <a:spcPts val="0"/>
                        </a:spcBef>
                        <a:spcAft>
                          <a:spcPts val="0"/>
                        </a:spcAft>
                        <a:buNone/>
                      </a:pPr>
                      <a:r>
                        <a:rPr lang="en" sz="1800">
                          <a:solidFill>
                            <a:srgbClr val="FFC904"/>
                          </a:solidFill>
                        </a:rPr>
                        <a:t>U-Blox America Inc.</a:t>
                      </a:r>
                      <a:endParaRPr sz="1800">
                        <a:solidFill>
                          <a:srgbClr val="FFC904"/>
                        </a:solidFill>
                      </a:endParaRPr>
                    </a:p>
                  </a:txBody>
                  <a:tcPr marL="91425" marR="91425" marT="91425" marB="91425"/>
                </a:tc>
                <a:tc>
                  <a:txBody>
                    <a:bodyPr/>
                    <a:lstStyle/>
                    <a:p>
                      <a:pPr marL="0" lvl="0" indent="0">
                        <a:spcBef>
                          <a:spcPts val="0"/>
                        </a:spcBef>
                        <a:spcAft>
                          <a:spcPts val="0"/>
                        </a:spcAft>
                        <a:buNone/>
                      </a:pPr>
                      <a:r>
                        <a:rPr lang="en" sz="1800">
                          <a:solidFill>
                            <a:srgbClr val="FFC904"/>
                          </a:solidFill>
                        </a:rPr>
                        <a:t>$41</a:t>
                      </a:r>
                      <a:endParaRPr sz="1800">
                        <a:solidFill>
                          <a:srgbClr val="FFC904"/>
                        </a:solidFill>
                      </a:endParaRPr>
                    </a:p>
                  </a:txBody>
                  <a:tcPr marL="91425" marR="91425" marT="91425" marB="91425"/>
                </a:tc>
                <a:tc>
                  <a:txBody>
                    <a:bodyPr/>
                    <a:lstStyle/>
                    <a:p>
                      <a:pPr marL="0" lvl="0" indent="0">
                        <a:spcBef>
                          <a:spcPts val="0"/>
                        </a:spcBef>
                        <a:spcAft>
                          <a:spcPts val="0"/>
                        </a:spcAft>
                        <a:buNone/>
                      </a:pPr>
                      <a:r>
                        <a:rPr lang="en" sz="1800">
                          <a:solidFill>
                            <a:srgbClr val="FFC904"/>
                          </a:solidFill>
                        </a:rPr>
                        <a:t>9600 bps</a:t>
                      </a:r>
                      <a:endParaRPr sz="1800">
                        <a:solidFill>
                          <a:srgbClr val="FFC904"/>
                        </a:solidFill>
                      </a:endParaRPr>
                    </a:p>
                  </a:txBody>
                  <a:tcPr marL="91425" marR="91425" marT="91425" marB="91425"/>
                </a:tc>
                <a:tc>
                  <a:txBody>
                    <a:bodyPr/>
                    <a:lstStyle/>
                    <a:p>
                      <a:pPr marL="0" lvl="0" indent="0">
                        <a:spcBef>
                          <a:spcPts val="0"/>
                        </a:spcBef>
                        <a:spcAft>
                          <a:spcPts val="0"/>
                        </a:spcAft>
                        <a:buNone/>
                      </a:pPr>
                      <a:r>
                        <a:rPr lang="en" sz="1800">
                          <a:solidFill>
                            <a:srgbClr val="FFC904"/>
                          </a:solidFill>
                        </a:rPr>
                        <a:t>&gt; 2.0 m</a:t>
                      </a:r>
                      <a:endParaRPr sz="1800">
                        <a:solidFill>
                          <a:srgbClr val="FFC904"/>
                        </a:solidFill>
                      </a:endParaRPr>
                    </a:p>
                  </a:txBody>
                  <a:tcPr marL="91425" marR="91425" marT="91425" marB="91425"/>
                </a:tc>
                <a:extLst>
                  <a:ext uri="{0D108BD9-81ED-4DB2-BD59-A6C34878D82A}">
                    <a16:rowId xmlns:a16="http://schemas.microsoft.com/office/drawing/2014/main" val="10001"/>
                  </a:ext>
                </a:extLst>
              </a:tr>
              <a:tr h="473750">
                <a:tc>
                  <a:txBody>
                    <a:bodyPr/>
                    <a:lstStyle/>
                    <a:p>
                      <a:pPr marL="0" lvl="0" indent="0">
                        <a:spcBef>
                          <a:spcPts val="0"/>
                        </a:spcBef>
                        <a:spcAft>
                          <a:spcPts val="0"/>
                        </a:spcAft>
                        <a:buNone/>
                      </a:pPr>
                      <a:r>
                        <a:rPr lang="en" sz="1800">
                          <a:solidFill>
                            <a:srgbClr val="FFC904"/>
                          </a:solidFill>
                        </a:rPr>
                        <a:t>LS20031</a:t>
                      </a:r>
                      <a:endParaRPr sz="1800">
                        <a:solidFill>
                          <a:srgbClr val="FFC904"/>
                        </a:solidFill>
                      </a:endParaRPr>
                    </a:p>
                  </a:txBody>
                  <a:tcPr marL="91425" marR="91425" marT="91425" marB="91425"/>
                </a:tc>
                <a:tc>
                  <a:txBody>
                    <a:bodyPr/>
                    <a:lstStyle/>
                    <a:p>
                      <a:pPr marL="0" lvl="0" indent="0">
                        <a:spcBef>
                          <a:spcPts val="0"/>
                        </a:spcBef>
                        <a:spcAft>
                          <a:spcPts val="0"/>
                        </a:spcAft>
                        <a:buNone/>
                      </a:pPr>
                      <a:r>
                        <a:rPr lang="en">
                          <a:solidFill>
                            <a:srgbClr val="FFC904"/>
                          </a:solidFill>
                        </a:rPr>
                        <a:t>LOCOSYSA Technology Inc.</a:t>
                      </a:r>
                      <a:endParaRPr>
                        <a:solidFill>
                          <a:srgbClr val="FFC904"/>
                        </a:solidFill>
                      </a:endParaRPr>
                    </a:p>
                  </a:txBody>
                  <a:tcPr marL="91425" marR="91425" marT="91425" marB="91425"/>
                </a:tc>
                <a:tc>
                  <a:txBody>
                    <a:bodyPr/>
                    <a:lstStyle/>
                    <a:p>
                      <a:pPr marL="0" lvl="0" indent="0">
                        <a:spcBef>
                          <a:spcPts val="0"/>
                        </a:spcBef>
                        <a:spcAft>
                          <a:spcPts val="0"/>
                        </a:spcAft>
                        <a:buNone/>
                      </a:pPr>
                      <a:r>
                        <a:rPr lang="en" sz="1800">
                          <a:solidFill>
                            <a:srgbClr val="FFC904"/>
                          </a:solidFill>
                        </a:rPr>
                        <a:t>$60</a:t>
                      </a:r>
                      <a:endParaRPr sz="1800">
                        <a:solidFill>
                          <a:srgbClr val="FFC904"/>
                        </a:solidFill>
                      </a:endParaRPr>
                    </a:p>
                  </a:txBody>
                  <a:tcPr marL="91425" marR="91425" marT="91425" marB="91425"/>
                </a:tc>
                <a:tc>
                  <a:txBody>
                    <a:bodyPr/>
                    <a:lstStyle/>
                    <a:p>
                      <a:pPr marL="0" lvl="0" indent="0">
                        <a:spcBef>
                          <a:spcPts val="0"/>
                        </a:spcBef>
                        <a:spcAft>
                          <a:spcPts val="0"/>
                        </a:spcAft>
                        <a:buNone/>
                      </a:pPr>
                      <a:r>
                        <a:rPr lang="en" sz="1800">
                          <a:solidFill>
                            <a:srgbClr val="FFC904"/>
                          </a:solidFill>
                        </a:rPr>
                        <a:t>57600 bps</a:t>
                      </a:r>
                      <a:endParaRPr sz="1800">
                        <a:solidFill>
                          <a:srgbClr val="FFC904"/>
                        </a:solidFill>
                      </a:endParaRPr>
                    </a:p>
                  </a:txBody>
                  <a:tcPr marL="91425" marR="91425" marT="91425" marB="91425"/>
                </a:tc>
                <a:tc>
                  <a:txBody>
                    <a:bodyPr/>
                    <a:lstStyle/>
                    <a:p>
                      <a:pPr marL="0" lvl="0" indent="0">
                        <a:spcBef>
                          <a:spcPts val="0"/>
                        </a:spcBef>
                        <a:spcAft>
                          <a:spcPts val="0"/>
                        </a:spcAft>
                        <a:buNone/>
                      </a:pPr>
                      <a:r>
                        <a:rPr lang="en" sz="1800">
                          <a:solidFill>
                            <a:srgbClr val="FFC904"/>
                          </a:solidFill>
                        </a:rPr>
                        <a:t>~ 2.5 m</a:t>
                      </a:r>
                      <a:endParaRPr sz="1800">
                        <a:solidFill>
                          <a:srgbClr val="FFC904"/>
                        </a:solidFill>
                      </a:endParaRPr>
                    </a:p>
                  </a:txBody>
                  <a:tcPr marL="91425" marR="91425" marT="91425" marB="91425"/>
                </a:tc>
                <a:extLst>
                  <a:ext uri="{0D108BD9-81ED-4DB2-BD59-A6C34878D82A}">
                    <a16:rowId xmlns:a16="http://schemas.microsoft.com/office/drawing/2014/main" val="10002"/>
                  </a:ext>
                </a:extLst>
              </a:tr>
              <a:tr h="473750">
                <a:tc>
                  <a:txBody>
                    <a:bodyPr/>
                    <a:lstStyle/>
                    <a:p>
                      <a:pPr marL="0" lvl="0" indent="0">
                        <a:spcBef>
                          <a:spcPts val="0"/>
                        </a:spcBef>
                        <a:spcAft>
                          <a:spcPts val="0"/>
                        </a:spcAft>
                        <a:buNone/>
                      </a:pPr>
                      <a:r>
                        <a:rPr lang="en">
                          <a:solidFill>
                            <a:srgbClr val="FFC904"/>
                          </a:solidFill>
                        </a:rPr>
                        <a:t>Venus638FLPx-L</a:t>
                      </a:r>
                      <a:endParaRPr>
                        <a:solidFill>
                          <a:srgbClr val="FFC904"/>
                        </a:solidFill>
                      </a:endParaRPr>
                    </a:p>
                  </a:txBody>
                  <a:tcPr marL="91425" marR="91425" marT="91425" marB="91425"/>
                </a:tc>
                <a:tc>
                  <a:txBody>
                    <a:bodyPr/>
                    <a:lstStyle/>
                    <a:p>
                      <a:pPr marL="0" lvl="0" indent="0">
                        <a:spcBef>
                          <a:spcPts val="0"/>
                        </a:spcBef>
                        <a:spcAft>
                          <a:spcPts val="0"/>
                        </a:spcAft>
                        <a:buNone/>
                      </a:pPr>
                      <a:r>
                        <a:rPr lang="en">
                          <a:solidFill>
                            <a:srgbClr val="FFC904"/>
                          </a:solidFill>
                        </a:rPr>
                        <a:t>SkyTraq Technology Inc.</a:t>
                      </a:r>
                      <a:endParaRPr>
                        <a:solidFill>
                          <a:srgbClr val="FFC904"/>
                        </a:solidFill>
                      </a:endParaRPr>
                    </a:p>
                  </a:txBody>
                  <a:tcPr marL="91425" marR="91425" marT="91425" marB="91425"/>
                </a:tc>
                <a:tc>
                  <a:txBody>
                    <a:bodyPr/>
                    <a:lstStyle/>
                    <a:p>
                      <a:pPr marL="0" lvl="0" indent="0">
                        <a:spcBef>
                          <a:spcPts val="0"/>
                        </a:spcBef>
                        <a:spcAft>
                          <a:spcPts val="0"/>
                        </a:spcAft>
                        <a:buNone/>
                      </a:pPr>
                      <a:r>
                        <a:rPr lang="en" sz="1800">
                          <a:solidFill>
                            <a:srgbClr val="FFC904"/>
                          </a:solidFill>
                        </a:rPr>
                        <a:t>$50</a:t>
                      </a:r>
                      <a:endParaRPr sz="1800">
                        <a:solidFill>
                          <a:srgbClr val="FFC904"/>
                        </a:solidFill>
                      </a:endParaRPr>
                    </a:p>
                  </a:txBody>
                  <a:tcPr marL="91425" marR="91425" marT="91425" marB="91425"/>
                </a:tc>
                <a:tc>
                  <a:txBody>
                    <a:bodyPr/>
                    <a:lstStyle/>
                    <a:p>
                      <a:pPr marL="0" lvl="0" indent="0">
                        <a:spcBef>
                          <a:spcPts val="0"/>
                        </a:spcBef>
                        <a:spcAft>
                          <a:spcPts val="0"/>
                        </a:spcAft>
                        <a:buNone/>
                      </a:pPr>
                      <a:r>
                        <a:rPr lang="en" sz="1800">
                          <a:solidFill>
                            <a:srgbClr val="FFC904"/>
                          </a:solidFill>
                        </a:rPr>
                        <a:t>115200 bps</a:t>
                      </a:r>
                      <a:endParaRPr sz="1800">
                        <a:solidFill>
                          <a:srgbClr val="FFC904"/>
                        </a:solidFill>
                      </a:endParaRPr>
                    </a:p>
                  </a:txBody>
                  <a:tcPr marL="91425" marR="91425" marT="91425" marB="91425"/>
                </a:tc>
                <a:tc>
                  <a:txBody>
                    <a:bodyPr/>
                    <a:lstStyle/>
                    <a:p>
                      <a:pPr marL="0" lvl="0" indent="0">
                        <a:spcBef>
                          <a:spcPts val="0"/>
                        </a:spcBef>
                        <a:spcAft>
                          <a:spcPts val="0"/>
                        </a:spcAft>
                        <a:buNone/>
                      </a:pPr>
                      <a:r>
                        <a:rPr lang="en" sz="1800">
                          <a:solidFill>
                            <a:srgbClr val="FFC904"/>
                          </a:solidFill>
                        </a:rPr>
                        <a:t>~ 2.5 m</a:t>
                      </a:r>
                      <a:endParaRPr sz="1800">
                        <a:solidFill>
                          <a:srgbClr val="FFC904"/>
                        </a:solidFill>
                      </a:endParaRPr>
                    </a:p>
                  </a:txBody>
                  <a:tcPr marL="91425" marR="91425" marT="91425" marB="91425"/>
                </a:tc>
                <a:extLst>
                  <a:ext uri="{0D108BD9-81ED-4DB2-BD59-A6C34878D82A}">
                    <a16:rowId xmlns:a16="http://schemas.microsoft.com/office/drawing/2014/main" val="10003"/>
                  </a:ext>
                </a:extLst>
              </a:tr>
            </a:tbl>
          </a:graphicData>
        </a:graphic>
      </p:graphicFrame>
      <p:pic>
        <p:nvPicPr>
          <p:cNvPr id="181" name="Google Shape;181;p32"/>
          <p:cNvPicPr preferRelativeResize="0"/>
          <p:nvPr/>
        </p:nvPicPr>
        <p:blipFill>
          <a:blip r:embed="rId3">
            <a:alphaModFix/>
          </a:blip>
          <a:stretch>
            <a:fillRect/>
          </a:stretch>
        </p:blipFill>
        <p:spPr>
          <a:xfrm>
            <a:off x="6147050" y="728700"/>
            <a:ext cx="2567097" cy="19462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33"/>
          <p:cNvSpPr txBox="1">
            <a:spLocks noGrp="1"/>
          </p:cNvSpPr>
          <p:nvPr>
            <p:ph type="title"/>
          </p:nvPr>
        </p:nvSpPr>
        <p:spPr>
          <a:xfrm>
            <a:off x="311700" y="197875"/>
            <a:ext cx="8520600" cy="2120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Algorithm</a:t>
            </a:r>
            <a:br>
              <a:rPr lang="en"/>
            </a:br>
            <a:r>
              <a:rPr lang="en"/>
              <a:t>Flowchart</a:t>
            </a:r>
            <a:endParaRPr/>
          </a:p>
          <a:p>
            <a:pPr marL="0" lvl="0" indent="0">
              <a:spcBef>
                <a:spcPts val="0"/>
              </a:spcBef>
              <a:spcAft>
                <a:spcPts val="0"/>
              </a:spcAft>
              <a:buNone/>
            </a:pPr>
            <a:r>
              <a:rPr lang="en"/>
              <a:t>Diagram</a:t>
            </a:r>
            <a:endParaRPr/>
          </a:p>
        </p:txBody>
      </p:sp>
      <p:pic>
        <p:nvPicPr>
          <p:cNvPr id="187" name="Google Shape;187;p33"/>
          <p:cNvPicPr preferRelativeResize="0"/>
          <p:nvPr/>
        </p:nvPicPr>
        <p:blipFill>
          <a:blip r:embed="rId3">
            <a:alphaModFix/>
          </a:blip>
          <a:stretch>
            <a:fillRect/>
          </a:stretch>
        </p:blipFill>
        <p:spPr>
          <a:xfrm>
            <a:off x="3397800" y="64950"/>
            <a:ext cx="5273949" cy="5013601"/>
          </a:xfrm>
          <a:prstGeom prst="rect">
            <a:avLst/>
          </a:prstGeom>
          <a:noFill/>
          <a:ln>
            <a:noFill/>
          </a:ln>
        </p:spPr>
      </p:pic>
      <p:sp>
        <p:nvSpPr>
          <p:cNvPr id="188" name="Google Shape;188;p33"/>
          <p:cNvSpPr/>
          <p:nvPr/>
        </p:nvSpPr>
        <p:spPr>
          <a:xfrm>
            <a:off x="5203025" y="621650"/>
            <a:ext cx="1726800" cy="17454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89" name="Google Shape;189;p33"/>
          <p:cNvSpPr/>
          <p:nvPr/>
        </p:nvSpPr>
        <p:spPr>
          <a:xfrm>
            <a:off x="6371700" y="740750"/>
            <a:ext cx="2285100" cy="29214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0" name="Google Shape;190;p33"/>
          <p:cNvSpPr/>
          <p:nvPr/>
        </p:nvSpPr>
        <p:spPr>
          <a:xfrm>
            <a:off x="4035950" y="3947425"/>
            <a:ext cx="982800" cy="11310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91" name="Google Shape;191;p33"/>
          <p:cNvSpPr/>
          <p:nvPr/>
        </p:nvSpPr>
        <p:spPr>
          <a:xfrm>
            <a:off x="3397800" y="1369150"/>
            <a:ext cx="2973900" cy="2791800"/>
          </a:xfrm>
          <a:prstGeom prst="rect">
            <a:avLst/>
          </a:prstGeom>
          <a:solidFill>
            <a:srgbClr val="FFFFF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9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89"/>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8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9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4"/>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Rangefinding</a:t>
            </a:r>
            <a:endParaRPr/>
          </a:p>
        </p:txBody>
      </p:sp>
      <p:sp>
        <p:nvSpPr>
          <p:cNvPr id="197" name="Google Shape;197;p34"/>
          <p:cNvSpPr txBox="1">
            <a:spLocks noGrp="1"/>
          </p:cNvSpPr>
          <p:nvPr>
            <p:ph type="body" idx="1"/>
          </p:nvPr>
        </p:nvSpPr>
        <p:spPr>
          <a:xfrm>
            <a:off x="311700" y="1051000"/>
            <a:ext cx="5140800" cy="17523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
              <a:t>Opted for Infrared over Ultrasonic; noise damping of shrubberies was of concern.</a:t>
            </a:r>
            <a:endParaRPr/>
          </a:p>
          <a:p>
            <a:pPr marL="457200" lvl="0" indent="-381000" rtl="0">
              <a:spcBef>
                <a:spcPts val="0"/>
              </a:spcBef>
              <a:spcAft>
                <a:spcPts val="0"/>
              </a:spcAft>
              <a:buSzPts val="2400"/>
              <a:buChar char="●"/>
            </a:pPr>
            <a:r>
              <a:rPr lang="en"/>
              <a:t>LiDAR too far out of price target</a:t>
            </a:r>
            <a:endParaRPr/>
          </a:p>
        </p:txBody>
      </p:sp>
      <p:graphicFrame>
        <p:nvGraphicFramePr>
          <p:cNvPr id="198" name="Google Shape;198;p34"/>
          <p:cNvGraphicFramePr/>
          <p:nvPr/>
        </p:nvGraphicFramePr>
        <p:xfrm>
          <a:off x="139475" y="3021625"/>
          <a:ext cx="8907875" cy="1913900"/>
        </p:xfrm>
        <a:graphic>
          <a:graphicData uri="http://schemas.openxmlformats.org/drawingml/2006/table">
            <a:tbl>
              <a:tblPr>
                <a:noFill/>
                <a:tableStyleId>{4DFBF09A-8A6F-443D-940C-00CE15DBB5F0}</a:tableStyleId>
              </a:tblPr>
              <a:tblGrid>
                <a:gridCol w="1781575">
                  <a:extLst>
                    <a:ext uri="{9D8B030D-6E8A-4147-A177-3AD203B41FA5}">
                      <a16:colId xmlns:a16="http://schemas.microsoft.com/office/drawing/2014/main" val="20000"/>
                    </a:ext>
                  </a:extLst>
                </a:gridCol>
                <a:gridCol w="2522125">
                  <a:extLst>
                    <a:ext uri="{9D8B030D-6E8A-4147-A177-3AD203B41FA5}">
                      <a16:colId xmlns:a16="http://schemas.microsoft.com/office/drawing/2014/main" val="20001"/>
                    </a:ext>
                  </a:extLst>
                </a:gridCol>
                <a:gridCol w="1041025">
                  <a:extLst>
                    <a:ext uri="{9D8B030D-6E8A-4147-A177-3AD203B41FA5}">
                      <a16:colId xmlns:a16="http://schemas.microsoft.com/office/drawing/2014/main" val="20002"/>
                    </a:ext>
                  </a:extLst>
                </a:gridCol>
                <a:gridCol w="1781575">
                  <a:extLst>
                    <a:ext uri="{9D8B030D-6E8A-4147-A177-3AD203B41FA5}">
                      <a16:colId xmlns:a16="http://schemas.microsoft.com/office/drawing/2014/main" val="20003"/>
                    </a:ext>
                  </a:extLst>
                </a:gridCol>
                <a:gridCol w="1781575">
                  <a:extLst>
                    <a:ext uri="{9D8B030D-6E8A-4147-A177-3AD203B41FA5}">
                      <a16:colId xmlns:a16="http://schemas.microsoft.com/office/drawing/2014/main" val="20004"/>
                    </a:ext>
                  </a:extLst>
                </a:gridCol>
              </a:tblGrid>
              <a:tr h="492650">
                <a:tc>
                  <a:txBody>
                    <a:bodyPr/>
                    <a:lstStyle/>
                    <a:p>
                      <a:pPr marL="0" lvl="0" indent="0" rtl="0">
                        <a:spcBef>
                          <a:spcPts val="0"/>
                        </a:spcBef>
                        <a:spcAft>
                          <a:spcPts val="0"/>
                        </a:spcAft>
                        <a:buNone/>
                      </a:pPr>
                      <a:r>
                        <a:rPr lang="en" sz="1800">
                          <a:solidFill>
                            <a:srgbClr val="FFC904"/>
                          </a:solidFill>
                        </a:rPr>
                        <a:t>Part Name</a:t>
                      </a:r>
                      <a:endParaRPr sz="1800">
                        <a:solidFill>
                          <a:srgbClr val="FFC904"/>
                        </a:solidFill>
                      </a:endParaRPr>
                    </a:p>
                  </a:txBody>
                  <a:tcPr marL="91425" marR="91425" marT="91425" marB="91425">
                    <a:lnR w="9525" cap="flat" cmpd="sng">
                      <a:solidFill>
                        <a:srgbClr val="B7B7B7"/>
                      </a:solidFill>
                      <a:prstDash val="solid"/>
                      <a:round/>
                      <a:headEnd type="none" w="sm" len="sm"/>
                      <a:tailEnd type="none" w="sm" len="sm"/>
                    </a:lnR>
                    <a:solidFill>
                      <a:srgbClr val="555555"/>
                    </a:solidFill>
                  </a:tcPr>
                </a:tc>
                <a:tc>
                  <a:txBody>
                    <a:bodyPr/>
                    <a:lstStyle/>
                    <a:p>
                      <a:pPr marL="0" lvl="0" indent="0" rtl="0">
                        <a:spcBef>
                          <a:spcPts val="0"/>
                        </a:spcBef>
                        <a:spcAft>
                          <a:spcPts val="0"/>
                        </a:spcAft>
                        <a:buNone/>
                      </a:pPr>
                      <a:r>
                        <a:rPr lang="en" sz="1800">
                          <a:solidFill>
                            <a:srgbClr val="FFC904"/>
                          </a:solidFill>
                        </a:rPr>
                        <a:t>Manufacturer</a:t>
                      </a:r>
                      <a:endParaRPr sz="1800">
                        <a:solidFill>
                          <a:srgbClr val="FFC904"/>
                        </a:solidFill>
                      </a:endParaRPr>
                    </a:p>
                  </a:txBody>
                  <a:tcPr marL="91425" marR="91425" marT="91425" marB="91425">
                    <a:lnL w="9525" cap="flat" cmpd="sng">
                      <a:solidFill>
                        <a:srgbClr val="B7B7B7"/>
                      </a:solidFill>
                      <a:prstDash val="solid"/>
                      <a:round/>
                      <a:headEnd type="none" w="sm" len="sm"/>
                      <a:tailEnd type="none" w="sm" len="sm"/>
                    </a:lnL>
                    <a:solidFill>
                      <a:srgbClr val="555555"/>
                    </a:solidFill>
                  </a:tcPr>
                </a:tc>
                <a:tc>
                  <a:txBody>
                    <a:bodyPr/>
                    <a:lstStyle/>
                    <a:p>
                      <a:pPr marL="0" lvl="0" indent="0" rtl="0">
                        <a:spcBef>
                          <a:spcPts val="0"/>
                        </a:spcBef>
                        <a:spcAft>
                          <a:spcPts val="0"/>
                        </a:spcAft>
                        <a:buNone/>
                      </a:pPr>
                      <a:r>
                        <a:rPr lang="en" sz="1800">
                          <a:solidFill>
                            <a:srgbClr val="FFC904"/>
                          </a:solidFill>
                        </a:rPr>
                        <a:t>Price</a:t>
                      </a:r>
                      <a:endParaRPr sz="1800">
                        <a:solidFill>
                          <a:srgbClr val="FFC904"/>
                        </a:solidFill>
                      </a:endParaRPr>
                    </a:p>
                  </a:txBody>
                  <a:tcPr marL="91425" marR="91425" marT="91425" marB="91425">
                    <a:solidFill>
                      <a:srgbClr val="555555"/>
                    </a:solidFill>
                  </a:tcPr>
                </a:tc>
                <a:tc>
                  <a:txBody>
                    <a:bodyPr/>
                    <a:lstStyle/>
                    <a:p>
                      <a:pPr marL="0" lvl="0" indent="0" rtl="0">
                        <a:spcBef>
                          <a:spcPts val="0"/>
                        </a:spcBef>
                        <a:spcAft>
                          <a:spcPts val="0"/>
                        </a:spcAft>
                        <a:buNone/>
                      </a:pPr>
                      <a:r>
                        <a:rPr lang="en" sz="1800">
                          <a:solidFill>
                            <a:srgbClr val="FFC904"/>
                          </a:solidFill>
                        </a:rPr>
                        <a:t>Range</a:t>
                      </a:r>
                      <a:endParaRPr sz="1800">
                        <a:solidFill>
                          <a:srgbClr val="FFC904"/>
                        </a:solidFill>
                      </a:endParaRPr>
                    </a:p>
                  </a:txBody>
                  <a:tcPr marL="91425" marR="91425" marT="91425" marB="91425">
                    <a:solidFill>
                      <a:srgbClr val="555555"/>
                    </a:solidFill>
                  </a:tcPr>
                </a:tc>
                <a:tc>
                  <a:txBody>
                    <a:bodyPr/>
                    <a:lstStyle/>
                    <a:p>
                      <a:pPr marL="0" lvl="0" indent="0" rtl="0">
                        <a:spcBef>
                          <a:spcPts val="0"/>
                        </a:spcBef>
                        <a:spcAft>
                          <a:spcPts val="0"/>
                        </a:spcAft>
                        <a:buNone/>
                      </a:pPr>
                      <a:r>
                        <a:rPr lang="en" sz="1800">
                          <a:solidFill>
                            <a:srgbClr val="FFC904"/>
                          </a:solidFill>
                        </a:rPr>
                        <a:t>Type</a:t>
                      </a:r>
                      <a:endParaRPr sz="1800">
                        <a:solidFill>
                          <a:srgbClr val="FFC904"/>
                        </a:solidFill>
                      </a:endParaRPr>
                    </a:p>
                  </a:txBody>
                  <a:tcPr marL="91425" marR="91425" marT="91425" marB="91425">
                    <a:solidFill>
                      <a:srgbClr val="555555"/>
                    </a:solidFill>
                  </a:tcPr>
                </a:tc>
                <a:extLst>
                  <a:ext uri="{0D108BD9-81ED-4DB2-BD59-A6C34878D82A}">
                    <a16:rowId xmlns:a16="http://schemas.microsoft.com/office/drawing/2014/main" val="10000"/>
                  </a:ext>
                </a:extLst>
              </a:tr>
              <a:tr h="473750">
                <a:tc>
                  <a:txBody>
                    <a:bodyPr/>
                    <a:lstStyle/>
                    <a:p>
                      <a:pPr marL="0" lvl="0" indent="0" rtl="0">
                        <a:spcBef>
                          <a:spcPts val="0"/>
                        </a:spcBef>
                        <a:spcAft>
                          <a:spcPts val="0"/>
                        </a:spcAft>
                        <a:buNone/>
                      </a:pPr>
                      <a:r>
                        <a:rPr lang="en">
                          <a:solidFill>
                            <a:srgbClr val="FFC904"/>
                          </a:solidFill>
                        </a:rPr>
                        <a:t>GP2Y0A710K0F</a:t>
                      </a:r>
                      <a:endParaRPr>
                        <a:solidFill>
                          <a:srgbClr val="FFC904"/>
                        </a:solidFill>
                      </a:endParaRPr>
                    </a:p>
                  </a:txBody>
                  <a:tcPr marL="91425" marR="91425" marT="91425" marB="91425"/>
                </a:tc>
                <a:tc>
                  <a:txBody>
                    <a:bodyPr/>
                    <a:lstStyle/>
                    <a:p>
                      <a:pPr marL="0" lvl="0" indent="0" rtl="0">
                        <a:spcBef>
                          <a:spcPts val="0"/>
                        </a:spcBef>
                        <a:spcAft>
                          <a:spcPts val="0"/>
                        </a:spcAft>
                        <a:buNone/>
                      </a:pPr>
                      <a:r>
                        <a:rPr lang="en" sz="1800">
                          <a:solidFill>
                            <a:srgbClr val="FFC904"/>
                          </a:solidFill>
                        </a:rPr>
                        <a:t>SHARP</a:t>
                      </a:r>
                      <a:endParaRPr sz="1800">
                        <a:solidFill>
                          <a:srgbClr val="FFC904"/>
                        </a:solidFill>
                      </a:endParaRPr>
                    </a:p>
                  </a:txBody>
                  <a:tcPr marL="91425" marR="91425" marT="91425" marB="91425"/>
                </a:tc>
                <a:tc>
                  <a:txBody>
                    <a:bodyPr/>
                    <a:lstStyle/>
                    <a:p>
                      <a:pPr marL="0" lvl="0" indent="0" rtl="0">
                        <a:spcBef>
                          <a:spcPts val="0"/>
                        </a:spcBef>
                        <a:spcAft>
                          <a:spcPts val="0"/>
                        </a:spcAft>
                        <a:buNone/>
                      </a:pPr>
                      <a:r>
                        <a:rPr lang="en" sz="1800">
                          <a:solidFill>
                            <a:srgbClr val="FFC904"/>
                          </a:solidFill>
                        </a:rPr>
                        <a:t>$16</a:t>
                      </a:r>
                      <a:endParaRPr sz="1800">
                        <a:solidFill>
                          <a:srgbClr val="FFC904"/>
                        </a:solidFill>
                      </a:endParaRPr>
                    </a:p>
                  </a:txBody>
                  <a:tcPr marL="91425" marR="91425" marT="91425" marB="91425"/>
                </a:tc>
                <a:tc>
                  <a:txBody>
                    <a:bodyPr/>
                    <a:lstStyle/>
                    <a:p>
                      <a:pPr marL="0" lvl="0" indent="0" rtl="0">
                        <a:spcBef>
                          <a:spcPts val="0"/>
                        </a:spcBef>
                        <a:spcAft>
                          <a:spcPts val="0"/>
                        </a:spcAft>
                        <a:buNone/>
                      </a:pPr>
                      <a:r>
                        <a:rPr lang="en" sz="1800">
                          <a:solidFill>
                            <a:srgbClr val="FFC904"/>
                          </a:solidFill>
                        </a:rPr>
                        <a:t>100-550cm</a:t>
                      </a:r>
                      <a:endParaRPr sz="1800">
                        <a:solidFill>
                          <a:srgbClr val="FFC904"/>
                        </a:solidFill>
                      </a:endParaRPr>
                    </a:p>
                  </a:txBody>
                  <a:tcPr marL="91425" marR="91425" marT="91425" marB="91425"/>
                </a:tc>
                <a:tc>
                  <a:txBody>
                    <a:bodyPr/>
                    <a:lstStyle/>
                    <a:p>
                      <a:pPr marL="0" lvl="0" indent="0" rtl="0">
                        <a:spcBef>
                          <a:spcPts val="0"/>
                        </a:spcBef>
                        <a:spcAft>
                          <a:spcPts val="0"/>
                        </a:spcAft>
                        <a:buNone/>
                      </a:pPr>
                      <a:r>
                        <a:rPr lang="en" sz="1800">
                          <a:solidFill>
                            <a:srgbClr val="FFC904"/>
                          </a:solidFill>
                        </a:rPr>
                        <a:t>Infrared</a:t>
                      </a:r>
                      <a:endParaRPr sz="1800">
                        <a:solidFill>
                          <a:srgbClr val="FFC904"/>
                        </a:solidFill>
                      </a:endParaRPr>
                    </a:p>
                  </a:txBody>
                  <a:tcPr marL="91425" marR="91425" marT="91425" marB="91425"/>
                </a:tc>
                <a:extLst>
                  <a:ext uri="{0D108BD9-81ED-4DB2-BD59-A6C34878D82A}">
                    <a16:rowId xmlns:a16="http://schemas.microsoft.com/office/drawing/2014/main" val="10001"/>
                  </a:ext>
                </a:extLst>
              </a:tr>
              <a:tr h="473750">
                <a:tc>
                  <a:txBody>
                    <a:bodyPr/>
                    <a:lstStyle/>
                    <a:p>
                      <a:pPr marL="0" lvl="0" indent="0" rtl="0">
                        <a:spcBef>
                          <a:spcPts val="0"/>
                        </a:spcBef>
                        <a:spcAft>
                          <a:spcPts val="0"/>
                        </a:spcAft>
                        <a:buNone/>
                      </a:pPr>
                      <a:r>
                        <a:rPr lang="en" sz="1800">
                          <a:solidFill>
                            <a:srgbClr val="FFC904"/>
                          </a:solidFill>
                        </a:rPr>
                        <a:t>DE LiDar TF02 </a:t>
                      </a:r>
                      <a:endParaRPr sz="1800">
                        <a:solidFill>
                          <a:srgbClr val="FFC904"/>
                        </a:solidFill>
                      </a:endParaRPr>
                    </a:p>
                  </a:txBody>
                  <a:tcPr marL="91425" marR="91425" marT="91425" marB="91425"/>
                </a:tc>
                <a:tc>
                  <a:txBody>
                    <a:bodyPr/>
                    <a:lstStyle/>
                    <a:p>
                      <a:pPr marL="0" lvl="0" indent="0" rtl="0">
                        <a:spcBef>
                          <a:spcPts val="0"/>
                        </a:spcBef>
                        <a:spcAft>
                          <a:spcPts val="0"/>
                        </a:spcAft>
                        <a:buNone/>
                      </a:pPr>
                      <a:r>
                        <a:rPr lang="en" sz="1800">
                          <a:solidFill>
                            <a:srgbClr val="FFC904"/>
                          </a:solidFill>
                        </a:rPr>
                        <a:t>Benewake</a:t>
                      </a:r>
                      <a:endParaRPr/>
                    </a:p>
                  </a:txBody>
                  <a:tcPr marL="91425" marR="91425" marT="91425" marB="91425"/>
                </a:tc>
                <a:tc>
                  <a:txBody>
                    <a:bodyPr/>
                    <a:lstStyle/>
                    <a:p>
                      <a:pPr marL="0" lvl="0" indent="0" rtl="0">
                        <a:spcBef>
                          <a:spcPts val="0"/>
                        </a:spcBef>
                        <a:spcAft>
                          <a:spcPts val="0"/>
                        </a:spcAft>
                        <a:buNone/>
                      </a:pPr>
                      <a:r>
                        <a:rPr lang="en" sz="1800">
                          <a:solidFill>
                            <a:srgbClr val="FFC904"/>
                          </a:solidFill>
                        </a:rPr>
                        <a:t>$99</a:t>
                      </a:r>
                      <a:endParaRPr sz="1800">
                        <a:solidFill>
                          <a:srgbClr val="FFC904"/>
                        </a:solidFill>
                      </a:endParaRPr>
                    </a:p>
                  </a:txBody>
                  <a:tcPr marL="91425" marR="91425" marT="91425" marB="91425"/>
                </a:tc>
                <a:tc>
                  <a:txBody>
                    <a:bodyPr/>
                    <a:lstStyle/>
                    <a:p>
                      <a:pPr marL="0" lvl="0" indent="0" rtl="0">
                        <a:spcBef>
                          <a:spcPts val="0"/>
                        </a:spcBef>
                        <a:spcAft>
                          <a:spcPts val="0"/>
                        </a:spcAft>
                        <a:buNone/>
                      </a:pPr>
                      <a:r>
                        <a:rPr lang="en" sz="1800">
                          <a:solidFill>
                            <a:srgbClr val="FFC904"/>
                          </a:solidFill>
                        </a:rPr>
                        <a:t>0.4-22m</a:t>
                      </a:r>
                      <a:endParaRPr sz="1800">
                        <a:solidFill>
                          <a:srgbClr val="FFC904"/>
                        </a:solidFill>
                      </a:endParaRPr>
                    </a:p>
                  </a:txBody>
                  <a:tcPr marL="91425" marR="91425" marT="91425" marB="91425"/>
                </a:tc>
                <a:tc>
                  <a:txBody>
                    <a:bodyPr/>
                    <a:lstStyle/>
                    <a:p>
                      <a:pPr marL="0" lvl="0" indent="0" rtl="0">
                        <a:spcBef>
                          <a:spcPts val="0"/>
                        </a:spcBef>
                        <a:spcAft>
                          <a:spcPts val="0"/>
                        </a:spcAft>
                        <a:buNone/>
                      </a:pPr>
                      <a:r>
                        <a:rPr lang="en" sz="1800">
                          <a:solidFill>
                            <a:srgbClr val="FFC904"/>
                          </a:solidFill>
                        </a:rPr>
                        <a:t>LIDAR</a:t>
                      </a:r>
                      <a:endParaRPr sz="1800">
                        <a:solidFill>
                          <a:srgbClr val="FFC904"/>
                        </a:solidFill>
                      </a:endParaRPr>
                    </a:p>
                  </a:txBody>
                  <a:tcPr marL="91425" marR="91425" marT="91425" marB="91425"/>
                </a:tc>
                <a:extLst>
                  <a:ext uri="{0D108BD9-81ED-4DB2-BD59-A6C34878D82A}">
                    <a16:rowId xmlns:a16="http://schemas.microsoft.com/office/drawing/2014/main" val="10002"/>
                  </a:ext>
                </a:extLst>
              </a:tr>
              <a:tr h="473750">
                <a:tc>
                  <a:txBody>
                    <a:bodyPr/>
                    <a:lstStyle/>
                    <a:p>
                      <a:pPr marL="0" lvl="0" indent="0" rtl="0">
                        <a:spcBef>
                          <a:spcPts val="0"/>
                        </a:spcBef>
                        <a:spcAft>
                          <a:spcPts val="0"/>
                        </a:spcAft>
                        <a:buNone/>
                      </a:pPr>
                      <a:r>
                        <a:rPr lang="en" sz="1800">
                          <a:solidFill>
                            <a:srgbClr val="FFC904"/>
                          </a:solidFill>
                        </a:rPr>
                        <a:t>SEN136B5B</a:t>
                      </a:r>
                      <a:endParaRPr sz="1800">
                        <a:solidFill>
                          <a:srgbClr val="FFC904"/>
                        </a:solidFill>
                      </a:endParaRPr>
                    </a:p>
                  </a:txBody>
                  <a:tcPr marL="91425" marR="91425" marT="91425" marB="91425"/>
                </a:tc>
                <a:tc>
                  <a:txBody>
                    <a:bodyPr/>
                    <a:lstStyle/>
                    <a:p>
                      <a:pPr marL="0" lvl="0" indent="0" rtl="0">
                        <a:spcBef>
                          <a:spcPts val="0"/>
                        </a:spcBef>
                        <a:spcAft>
                          <a:spcPts val="0"/>
                        </a:spcAft>
                        <a:buNone/>
                      </a:pPr>
                      <a:r>
                        <a:rPr lang="en" sz="1800">
                          <a:solidFill>
                            <a:srgbClr val="FFC904"/>
                          </a:solidFill>
                        </a:rPr>
                        <a:t>Seeed Studio</a:t>
                      </a:r>
                      <a:endParaRPr>
                        <a:solidFill>
                          <a:srgbClr val="FFC904"/>
                        </a:solidFill>
                      </a:endParaRPr>
                    </a:p>
                  </a:txBody>
                  <a:tcPr marL="91425" marR="91425" marT="91425" marB="91425"/>
                </a:tc>
                <a:tc>
                  <a:txBody>
                    <a:bodyPr/>
                    <a:lstStyle/>
                    <a:p>
                      <a:pPr marL="0" lvl="0" indent="0" rtl="0">
                        <a:spcBef>
                          <a:spcPts val="0"/>
                        </a:spcBef>
                        <a:spcAft>
                          <a:spcPts val="0"/>
                        </a:spcAft>
                        <a:buNone/>
                      </a:pPr>
                      <a:r>
                        <a:rPr lang="en" sz="1800">
                          <a:solidFill>
                            <a:srgbClr val="FFC904"/>
                          </a:solidFill>
                        </a:rPr>
                        <a:t>$15</a:t>
                      </a:r>
                      <a:endParaRPr sz="1800">
                        <a:solidFill>
                          <a:srgbClr val="FFC904"/>
                        </a:solidFill>
                      </a:endParaRPr>
                    </a:p>
                  </a:txBody>
                  <a:tcPr marL="91425" marR="91425" marT="91425" marB="91425"/>
                </a:tc>
                <a:tc>
                  <a:txBody>
                    <a:bodyPr/>
                    <a:lstStyle/>
                    <a:p>
                      <a:pPr marL="0" lvl="0" indent="0" rtl="0">
                        <a:spcBef>
                          <a:spcPts val="0"/>
                        </a:spcBef>
                        <a:spcAft>
                          <a:spcPts val="0"/>
                        </a:spcAft>
                        <a:buNone/>
                      </a:pPr>
                      <a:r>
                        <a:rPr lang="en" sz="1800">
                          <a:solidFill>
                            <a:srgbClr val="FFC904"/>
                          </a:solidFill>
                        </a:rPr>
                        <a:t>3-400cm</a:t>
                      </a:r>
                      <a:endParaRPr sz="1800">
                        <a:solidFill>
                          <a:srgbClr val="FFC904"/>
                        </a:solidFill>
                      </a:endParaRPr>
                    </a:p>
                  </a:txBody>
                  <a:tcPr marL="91425" marR="91425" marT="91425" marB="91425"/>
                </a:tc>
                <a:tc>
                  <a:txBody>
                    <a:bodyPr/>
                    <a:lstStyle/>
                    <a:p>
                      <a:pPr marL="0" lvl="0" indent="0" rtl="0">
                        <a:spcBef>
                          <a:spcPts val="0"/>
                        </a:spcBef>
                        <a:spcAft>
                          <a:spcPts val="0"/>
                        </a:spcAft>
                        <a:buNone/>
                      </a:pPr>
                      <a:r>
                        <a:rPr lang="en" sz="1800">
                          <a:solidFill>
                            <a:srgbClr val="FFC904"/>
                          </a:solidFill>
                        </a:rPr>
                        <a:t>Ultrasonic</a:t>
                      </a:r>
                      <a:endParaRPr sz="1800">
                        <a:solidFill>
                          <a:srgbClr val="FFC904"/>
                        </a:solidFill>
                      </a:endParaRPr>
                    </a:p>
                  </a:txBody>
                  <a:tcPr marL="91425" marR="91425" marT="91425" marB="91425"/>
                </a:tc>
                <a:extLst>
                  <a:ext uri="{0D108BD9-81ED-4DB2-BD59-A6C34878D82A}">
                    <a16:rowId xmlns:a16="http://schemas.microsoft.com/office/drawing/2014/main" val="10003"/>
                  </a:ext>
                </a:extLst>
              </a:tr>
            </a:tbl>
          </a:graphicData>
        </a:graphic>
      </p:graphicFrame>
      <p:pic>
        <p:nvPicPr>
          <p:cNvPr id="199" name="Google Shape;199;p34"/>
          <p:cNvPicPr preferRelativeResize="0"/>
          <p:nvPr/>
        </p:nvPicPr>
        <p:blipFill rotWithShape="1">
          <a:blip r:embed="rId3">
            <a:alphaModFix/>
          </a:blip>
          <a:srcRect r="4049"/>
          <a:stretch/>
        </p:blipFill>
        <p:spPr>
          <a:xfrm>
            <a:off x="5816350" y="831625"/>
            <a:ext cx="3015950" cy="197167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5"/>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PixyCam</a:t>
            </a:r>
            <a:endParaRPr/>
          </a:p>
        </p:txBody>
      </p:sp>
      <p:sp>
        <p:nvSpPr>
          <p:cNvPr id="205" name="Google Shape;205;p35"/>
          <p:cNvSpPr txBox="1">
            <a:spLocks noGrp="1"/>
          </p:cNvSpPr>
          <p:nvPr>
            <p:ph type="body" idx="1"/>
          </p:nvPr>
        </p:nvSpPr>
        <p:spPr>
          <a:xfrm>
            <a:off x="311700" y="936950"/>
            <a:ext cx="4644900" cy="42066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
              <a:t>Integrated Computer Vision device we use to identify the start and endpoints.</a:t>
            </a:r>
            <a:endParaRPr/>
          </a:p>
          <a:p>
            <a:pPr marL="457200" lvl="0" indent="-381000" rtl="0">
              <a:spcBef>
                <a:spcPts val="0"/>
              </a:spcBef>
              <a:spcAft>
                <a:spcPts val="0"/>
              </a:spcAft>
              <a:buSzPts val="2400"/>
              <a:buChar char="●"/>
            </a:pPr>
            <a:r>
              <a:rPr lang="en"/>
              <a:t>Uses color filtering to identify pre-programmed objects.</a:t>
            </a:r>
            <a:endParaRPr/>
          </a:p>
          <a:p>
            <a:pPr marL="457200" lvl="0" indent="-381000">
              <a:spcBef>
                <a:spcPts val="0"/>
              </a:spcBef>
              <a:spcAft>
                <a:spcPts val="0"/>
              </a:spcAft>
              <a:buSzPts val="2400"/>
              <a:buChar char="●"/>
            </a:pPr>
            <a:r>
              <a:rPr lang="en"/>
              <a:t>Colored markers are applied on charge station and on single stake driven at the endpoint for high precision detection.</a:t>
            </a:r>
            <a:endParaRPr/>
          </a:p>
        </p:txBody>
      </p:sp>
      <p:pic>
        <p:nvPicPr>
          <p:cNvPr id="206" name="Google Shape;206;p35"/>
          <p:cNvPicPr preferRelativeResize="0"/>
          <p:nvPr/>
        </p:nvPicPr>
        <p:blipFill rotWithShape="1">
          <a:blip r:embed="rId3">
            <a:alphaModFix/>
          </a:blip>
          <a:srcRect l="29036" t="22764" r="25578" b="11480"/>
          <a:stretch/>
        </p:blipFill>
        <p:spPr>
          <a:xfrm>
            <a:off x="5419025" y="243575"/>
            <a:ext cx="2906224" cy="2616527"/>
          </a:xfrm>
          <a:prstGeom prst="rect">
            <a:avLst/>
          </a:prstGeom>
          <a:noFill/>
          <a:ln>
            <a:noFill/>
          </a:ln>
        </p:spPr>
      </p:pic>
      <p:pic>
        <p:nvPicPr>
          <p:cNvPr id="207" name="Google Shape;207;p35"/>
          <p:cNvPicPr preferRelativeResize="0"/>
          <p:nvPr/>
        </p:nvPicPr>
        <p:blipFill rotWithShape="1">
          <a:blip r:embed="rId4">
            <a:alphaModFix/>
          </a:blip>
          <a:srcRect l="-1210" t="21132" r="3611" b="21127"/>
          <a:stretch/>
        </p:blipFill>
        <p:spPr>
          <a:xfrm>
            <a:off x="5625138" y="3031724"/>
            <a:ext cx="2617799" cy="2064948"/>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6"/>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a:solidFill>
                  <a:srgbClr val="FFC904"/>
                </a:solidFill>
              </a:rPr>
              <a:t>Firmware</a:t>
            </a:r>
            <a:endParaRPr>
              <a:solidFill>
                <a:srgbClr val="FFC904"/>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7"/>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Microcontroller Comparison</a:t>
            </a:r>
            <a:endParaRPr/>
          </a:p>
        </p:txBody>
      </p:sp>
      <p:graphicFrame>
        <p:nvGraphicFramePr>
          <p:cNvPr id="218" name="Google Shape;218;p37"/>
          <p:cNvGraphicFramePr/>
          <p:nvPr/>
        </p:nvGraphicFramePr>
        <p:xfrm>
          <a:off x="534600" y="1780900"/>
          <a:ext cx="8074800" cy="1712697"/>
        </p:xfrm>
        <a:graphic>
          <a:graphicData uri="http://schemas.openxmlformats.org/drawingml/2006/table">
            <a:tbl>
              <a:tblPr>
                <a:noFill/>
                <a:tableStyleId>{4DFBF09A-8A6F-443D-940C-00CE15DBB5F0}</a:tableStyleId>
              </a:tblPr>
              <a:tblGrid>
                <a:gridCol w="1934000">
                  <a:extLst>
                    <a:ext uri="{9D8B030D-6E8A-4147-A177-3AD203B41FA5}">
                      <a16:colId xmlns:a16="http://schemas.microsoft.com/office/drawing/2014/main" val="20000"/>
                    </a:ext>
                  </a:extLst>
                </a:gridCol>
                <a:gridCol w="1593400">
                  <a:extLst>
                    <a:ext uri="{9D8B030D-6E8A-4147-A177-3AD203B41FA5}">
                      <a16:colId xmlns:a16="http://schemas.microsoft.com/office/drawing/2014/main" val="20001"/>
                    </a:ext>
                  </a:extLst>
                </a:gridCol>
                <a:gridCol w="1265425">
                  <a:extLst>
                    <a:ext uri="{9D8B030D-6E8A-4147-A177-3AD203B41FA5}">
                      <a16:colId xmlns:a16="http://schemas.microsoft.com/office/drawing/2014/main" val="20002"/>
                    </a:ext>
                  </a:extLst>
                </a:gridCol>
                <a:gridCol w="1072550">
                  <a:extLst>
                    <a:ext uri="{9D8B030D-6E8A-4147-A177-3AD203B41FA5}">
                      <a16:colId xmlns:a16="http://schemas.microsoft.com/office/drawing/2014/main" val="20003"/>
                    </a:ext>
                  </a:extLst>
                </a:gridCol>
                <a:gridCol w="1106700">
                  <a:extLst>
                    <a:ext uri="{9D8B030D-6E8A-4147-A177-3AD203B41FA5}">
                      <a16:colId xmlns:a16="http://schemas.microsoft.com/office/drawing/2014/main" val="20004"/>
                    </a:ext>
                  </a:extLst>
                </a:gridCol>
                <a:gridCol w="1102725">
                  <a:extLst>
                    <a:ext uri="{9D8B030D-6E8A-4147-A177-3AD203B41FA5}">
                      <a16:colId xmlns:a16="http://schemas.microsoft.com/office/drawing/2014/main" val="20005"/>
                    </a:ext>
                  </a:extLst>
                </a:gridCol>
              </a:tblGrid>
              <a:tr h="381000">
                <a:tc>
                  <a:txBody>
                    <a:bodyPr/>
                    <a:lstStyle/>
                    <a:p>
                      <a:pPr marL="0" lvl="0" indent="0" rtl="0">
                        <a:lnSpc>
                          <a:spcPct val="115000"/>
                        </a:lnSpc>
                        <a:spcBef>
                          <a:spcPts val="0"/>
                        </a:spcBef>
                        <a:spcAft>
                          <a:spcPts val="0"/>
                        </a:spcAft>
                        <a:buNone/>
                      </a:pPr>
                      <a:r>
                        <a:rPr lang="en">
                          <a:solidFill>
                            <a:srgbClr val="FFC904"/>
                          </a:solidFill>
                        </a:rPr>
                        <a:t>Microcontroller</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solidFill>
                      <a:srgbClr val="555555"/>
                    </a:solidFill>
                  </a:tcPr>
                </a:tc>
                <a:tc>
                  <a:txBody>
                    <a:bodyPr/>
                    <a:lstStyle/>
                    <a:p>
                      <a:pPr marL="0" lvl="0" indent="0" rtl="0">
                        <a:lnSpc>
                          <a:spcPct val="115000"/>
                        </a:lnSpc>
                        <a:spcBef>
                          <a:spcPts val="0"/>
                        </a:spcBef>
                        <a:spcAft>
                          <a:spcPts val="0"/>
                        </a:spcAft>
                        <a:buNone/>
                      </a:pPr>
                      <a:r>
                        <a:rPr lang="en">
                          <a:solidFill>
                            <a:srgbClr val="FFC904"/>
                          </a:solidFill>
                        </a:rPr>
                        <a:t>Manufacturer</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solidFill>
                      <a:srgbClr val="555555"/>
                    </a:solidFill>
                  </a:tcPr>
                </a:tc>
                <a:tc>
                  <a:txBody>
                    <a:bodyPr/>
                    <a:lstStyle/>
                    <a:p>
                      <a:pPr marL="0" lvl="0" indent="0" rtl="0">
                        <a:lnSpc>
                          <a:spcPct val="115000"/>
                        </a:lnSpc>
                        <a:spcBef>
                          <a:spcPts val="0"/>
                        </a:spcBef>
                        <a:spcAft>
                          <a:spcPts val="0"/>
                        </a:spcAft>
                        <a:buNone/>
                      </a:pPr>
                      <a:r>
                        <a:rPr lang="en">
                          <a:solidFill>
                            <a:srgbClr val="FFC904"/>
                          </a:solidFill>
                        </a:rPr>
                        <a:t>Total # of Pins</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solidFill>
                      <a:srgbClr val="555555"/>
                    </a:solidFill>
                  </a:tcPr>
                </a:tc>
                <a:tc>
                  <a:txBody>
                    <a:bodyPr/>
                    <a:lstStyle/>
                    <a:p>
                      <a:pPr marL="0" lvl="0" indent="0" rtl="0">
                        <a:lnSpc>
                          <a:spcPct val="115000"/>
                        </a:lnSpc>
                        <a:spcBef>
                          <a:spcPts val="0"/>
                        </a:spcBef>
                        <a:spcAft>
                          <a:spcPts val="0"/>
                        </a:spcAft>
                        <a:buNone/>
                      </a:pPr>
                      <a:r>
                        <a:rPr lang="en">
                          <a:solidFill>
                            <a:srgbClr val="FFC904"/>
                          </a:solidFill>
                        </a:rPr>
                        <a:t>FLASH(KB)</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solidFill>
                      <a:srgbClr val="555555"/>
                    </a:solidFill>
                  </a:tcPr>
                </a:tc>
                <a:tc>
                  <a:txBody>
                    <a:bodyPr/>
                    <a:lstStyle/>
                    <a:p>
                      <a:pPr marL="0" lvl="0" indent="0" rtl="0">
                        <a:lnSpc>
                          <a:spcPct val="115000"/>
                        </a:lnSpc>
                        <a:spcBef>
                          <a:spcPts val="0"/>
                        </a:spcBef>
                        <a:spcAft>
                          <a:spcPts val="0"/>
                        </a:spcAft>
                        <a:buNone/>
                      </a:pPr>
                      <a:r>
                        <a:rPr lang="en">
                          <a:solidFill>
                            <a:srgbClr val="FFC904"/>
                          </a:solidFill>
                        </a:rPr>
                        <a:t>SRAM (KB)</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solidFill>
                      <a:srgbClr val="555555"/>
                    </a:solidFill>
                  </a:tcPr>
                </a:tc>
                <a:tc>
                  <a:txBody>
                    <a:bodyPr/>
                    <a:lstStyle/>
                    <a:p>
                      <a:pPr marL="0" lvl="0" indent="0" rtl="0">
                        <a:lnSpc>
                          <a:spcPct val="115000"/>
                        </a:lnSpc>
                        <a:spcBef>
                          <a:spcPts val="0"/>
                        </a:spcBef>
                        <a:spcAft>
                          <a:spcPts val="0"/>
                        </a:spcAft>
                        <a:buNone/>
                      </a:pPr>
                      <a:r>
                        <a:rPr lang="en">
                          <a:solidFill>
                            <a:srgbClr val="FFC904"/>
                          </a:solidFill>
                        </a:rPr>
                        <a:t>Cost</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solidFill>
                      <a:srgbClr val="555555"/>
                    </a:solidFill>
                  </a:tcPr>
                </a:tc>
                <a:extLst>
                  <a:ext uri="{0D108BD9-81ED-4DB2-BD59-A6C34878D82A}">
                    <a16:rowId xmlns:a16="http://schemas.microsoft.com/office/drawing/2014/main" val="10000"/>
                  </a:ext>
                </a:extLst>
              </a:tr>
              <a:tr h="381000">
                <a:tc>
                  <a:txBody>
                    <a:bodyPr/>
                    <a:lstStyle/>
                    <a:p>
                      <a:pPr marL="0" lvl="0" indent="0" rtl="0">
                        <a:lnSpc>
                          <a:spcPct val="115000"/>
                        </a:lnSpc>
                        <a:spcBef>
                          <a:spcPts val="0"/>
                        </a:spcBef>
                        <a:spcAft>
                          <a:spcPts val="0"/>
                        </a:spcAft>
                        <a:buNone/>
                      </a:pPr>
                      <a:r>
                        <a:rPr lang="en">
                          <a:solidFill>
                            <a:srgbClr val="FFC904"/>
                          </a:solidFill>
                        </a:rPr>
                        <a:t>ATSAMD21J18A-AUT</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
                          <a:solidFill>
                            <a:srgbClr val="FFC904"/>
                          </a:solidFill>
                        </a:rPr>
                        <a:t>Atmel</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
                          <a:solidFill>
                            <a:srgbClr val="FFC904"/>
                          </a:solidFill>
                        </a:rPr>
                        <a:t>64</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
                          <a:solidFill>
                            <a:srgbClr val="FFC904"/>
                          </a:solidFill>
                        </a:rPr>
                        <a:t>256</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
                          <a:solidFill>
                            <a:srgbClr val="FFC904"/>
                          </a:solidFill>
                        </a:rPr>
                        <a:t>32</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
                          <a:solidFill>
                            <a:srgbClr val="FFC904"/>
                          </a:solidFill>
                        </a:rPr>
                        <a:t>$3.39</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rtl="0">
                        <a:lnSpc>
                          <a:spcPct val="115000"/>
                        </a:lnSpc>
                        <a:spcBef>
                          <a:spcPts val="0"/>
                        </a:spcBef>
                        <a:spcAft>
                          <a:spcPts val="0"/>
                        </a:spcAft>
                        <a:buNone/>
                      </a:pPr>
                      <a:r>
                        <a:rPr lang="en">
                          <a:solidFill>
                            <a:srgbClr val="FFC904"/>
                          </a:solidFill>
                        </a:rPr>
                        <a:t>MSP432P401RIRGC</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
                          <a:solidFill>
                            <a:srgbClr val="FFC904"/>
                          </a:solidFill>
                        </a:rPr>
                        <a:t>Texas Instruments</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
                          <a:solidFill>
                            <a:srgbClr val="FFC904"/>
                          </a:solidFill>
                        </a:rPr>
                        <a:t>48</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
                          <a:solidFill>
                            <a:srgbClr val="FFC904"/>
                          </a:solidFill>
                        </a:rPr>
                        <a:t>256</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
                          <a:solidFill>
                            <a:srgbClr val="FFC904"/>
                          </a:solidFill>
                        </a:rPr>
                        <a:t>64</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tcPr>
                </a:tc>
                <a:tc>
                  <a:txBody>
                    <a:bodyPr/>
                    <a:lstStyle/>
                    <a:p>
                      <a:pPr marL="0" lvl="0" indent="0" rtl="0">
                        <a:lnSpc>
                          <a:spcPct val="115000"/>
                        </a:lnSpc>
                        <a:spcBef>
                          <a:spcPts val="0"/>
                        </a:spcBef>
                        <a:spcAft>
                          <a:spcPts val="0"/>
                        </a:spcAft>
                        <a:buNone/>
                      </a:pPr>
                      <a:r>
                        <a:rPr lang="en">
                          <a:solidFill>
                            <a:srgbClr val="FFC904"/>
                          </a:solidFill>
                        </a:rPr>
                        <a:t>$6.86</a:t>
                      </a:r>
                      <a:endParaRPr>
                        <a:solidFill>
                          <a:srgbClr val="FFC904"/>
                        </a:solidFill>
                      </a:endParaRPr>
                    </a:p>
                  </a:txBody>
                  <a:tcPr marL="68575" marR="68575" marT="91425" marB="91425">
                    <a:lnL w="12650" cap="flat" cmpd="sng">
                      <a:solidFill>
                        <a:srgbClr val="B7B7B7"/>
                      </a:solidFill>
                      <a:prstDash val="solid"/>
                      <a:round/>
                      <a:headEnd type="none" w="sm" len="sm"/>
                      <a:tailEnd type="none" w="sm" len="sm"/>
                    </a:lnL>
                    <a:lnR w="12650" cap="flat" cmpd="sng">
                      <a:solidFill>
                        <a:srgbClr val="B7B7B7"/>
                      </a:solidFill>
                      <a:prstDash val="solid"/>
                      <a:round/>
                      <a:headEnd type="none" w="sm" len="sm"/>
                      <a:tailEnd type="none" w="sm" len="sm"/>
                    </a:lnR>
                    <a:lnT w="12650" cap="flat" cmpd="sng">
                      <a:solidFill>
                        <a:srgbClr val="B7B7B7"/>
                      </a:solidFill>
                      <a:prstDash val="solid"/>
                      <a:round/>
                      <a:headEnd type="none" w="sm" len="sm"/>
                      <a:tailEnd type="none" w="sm" len="sm"/>
                    </a:lnT>
                    <a:lnB w="12650" cap="flat" cmpd="sng">
                      <a:solidFill>
                        <a:srgbClr val="B7B7B7"/>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219" name="Google Shape;219;p37"/>
          <p:cNvSpPr txBox="1"/>
          <p:nvPr/>
        </p:nvSpPr>
        <p:spPr>
          <a:xfrm>
            <a:off x="582975" y="876721"/>
            <a:ext cx="8074800" cy="719700"/>
          </a:xfrm>
          <a:prstGeom prst="rect">
            <a:avLst/>
          </a:prstGeom>
          <a:noFill/>
          <a:ln>
            <a:noFill/>
          </a:ln>
        </p:spPr>
        <p:txBody>
          <a:bodyPr spcFirstLastPara="1" wrap="square" lIns="91425" tIns="91425" rIns="91425" bIns="91425" anchor="t" anchorCtr="0">
            <a:noAutofit/>
          </a:bodyPr>
          <a:lstStyle/>
          <a:p>
            <a:pPr marL="457200" lvl="0" indent="-342900" rtl="0">
              <a:spcBef>
                <a:spcPts val="0"/>
              </a:spcBef>
              <a:spcAft>
                <a:spcPts val="0"/>
              </a:spcAft>
              <a:buClr>
                <a:srgbClr val="FFC904"/>
              </a:buClr>
              <a:buSzPts val="1800"/>
              <a:buChar char="●"/>
            </a:pPr>
            <a:r>
              <a:rPr lang="en" sz="1800">
                <a:solidFill>
                  <a:srgbClr val="FFC904"/>
                </a:solidFill>
              </a:rPr>
              <a:t>A microcontroller needed to be chosen to run the code and interface with the modules</a:t>
            </a:r>
            <a:endParaRPr sz="1800">
              <a:solidFill>
                <a:srgbClr val="FFC904"/>
              </a:solidFill>
            </a:endParaRPr>
          </a:p>
        </p:txBody>
      </p:sp>
      <p:sp>
        <p:nvSpPr>
          <p:cNvPr id="220" name="Google Shape;220;p37"/>
          <p:cNvSpPr txBox="1"/>
          <p:nvPr/>
        </p:nvSpPr>
        <p:spPr>
          <a:xfrm>
            <a:off x="534600" y="3556075"/>
            <a:ext cx="8074800" cy="1007700"/>
          </a:xfrm>
          <a:prstGeom prst="rect">
            <a:avLst/>
          </a:prstGeom>
          <a:noFill/>
          <a:ln>
            <a:noFill/>
          </a:ln>
        </p:spPr>
        <p:txBody>
          <a:bodyPr spcFirstLastPara="1" wrap="square" lIns="91425" tIns="91425" rIns="91425" bIns="91425" anchor="t" anchorCtr="0">
            <a:noAutofit/>
          </a:bodyPr>
          <a:lstStyle/>
          <a:p>
            <a:pPr marL="457200" lvl="0" indent="-342900" rtl="0">
              <a:spcBef>
                <a:spcPts val="0"/>
              </a:spcBef>
              <a:spcAft>
                <a:spcPts val="0"/>
              </a:spcAft>
              <a:buClr>
                <a:srgbClr val="FFC904"/>
              </a:buClr>
              <a:buSzPts val="1800"/>
              <a:buChar char="●"/>
            </a:pPr>
            <a:r>
              <a:rPr lang="en" sz="1800" dirty="0">
                <a:solidFill>
                  <a:srgbClr val="FFC904"/>
                </a:solidFill>
              </a:rPr>
              <a:t>Decided on the ATSAMD21J18A-AUT for its large number of pins, low cost, and compatibility with other components like the PixyCam</a:t>
            </a:r>
            <a:endParaRPr dirty="0">
              <a:solidFill>
                <a:srgbClr val="FFC904"/>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8"/>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Firmware</a:t>
            </a:r>
            <a:endParaRPr/>
          </a:p>
        </p:txBody>
      </p:sp>
      <p:sp>
        <p:nvSpPr>
          <p:cNvPr id="226" name="Google Shape;226;p38"/>
          <p:cNvSpPr txBox="1">
            <a:spLocks noGrp="1"/>
          </p:cNvSpPr>
          <p:nvPr>
            <p:ph type="body" idx="1"/>
          </p:nvPr>
        </p:nvSpPr>
        <p:spPr>
          <a:xfrm>
            <a:off x="311700" y="1152475"/>
            <a:ext cx="8520600" cy="3416400"/>
          </a:xfrm>
          <a:prstGeom prst="rect">
            <a:avLst/>
          </a:prstGeom>
          <a:ln>
            <a:noFill/>
          </a:ln>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
              <a:t>Interfacing with the Bluetooth module and app</a:t>
            </a:r>
            <a:endParaRPr/>
          </a:p>
          <a:p>
            <a:pPr marL="457200" lvl="0" indent="-381000" rtl="0">
              <a:spcBef>
                <a:spcPts val="0"/>
              </a:spcBef>
              <a:spcAft>
                <a:spcPts val="0"/>
              </a:spcAft>
              <a:buSzPts val="2400"/>
              <a:buChar char="●"/>
            </a:pPr>
            <a:r>
              <a:rPr lang="en"/>
              <a:t>Pulling inputs from camera and other sensors</a:t>
            </a:r>
            <a:endParaRPr/>
          </a:p>
          <a:p>
            <a:pPr marL="457200" lvl="0" indent="-381000" rtl="0">
              <a:spcBef>
                <a:spcPts val="0"/>
              </a:spcBef>
              <a:spcAft>
                <a:spcPts val="0"/>
              </a:spcAft>
              <a:buSzPts val="2400"/>
              <a:buChar char="●"/>
            </a:pPr>
            <a:r>
              <a:rPr lang="en"/>
              <a:t>Sending output to motor control units (MCU)</a:t>
            </a:r>
            <a:endParaRPr/>
          </a:p>
          <a:p>
            <a:pPr marL="457200" lvl="0" indent="-381000">
              <a:spcBef>
                <a:spcPts val="0"/>
              </a:spcBef>
              <a:spcAft>
                <a:spcPts val="0"/>
              </a:spcAft>
              <a:buSzPts val="2400"/>
              <a:buChar char="●"/>
            </a:pPr>
            <a:r>
              <a:rPr lang="en"/>
              <a:t>Initiating standby modes and handling user-scheduled activation</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p3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a:solidFill>
                  <a:srgbClr val="FFC904"/>
                </a:solidFill>
              </a:rPr>
              <a:t>Mobile Application</a:t>
            </a:r>
            <a:endParaRPr>
              <a:solidFill>
                <a:srgbClr val="FFC904"/>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35"/>
        <p:cNvGrpSpPr/>
        <p:nvPr/>
      </p:nvGrpSpPr>
      <p:grpSpPr>
        <a:xfrm>
          <a:off x="0" y="0"/>
          <a:ext cx="0" cy="0"/>
          <a:chOff x="0" y="0"/>
          <a:chExt cx="0" cy="0"/>
        </a:xfrm>
      </p:grpSpPr>
      <p:sp>
        <p:nvSpPr>
          <p:cNvPr id="236" name="Google Shape;236;p40"/>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Mobile Application</a:t>
            </a:r>
            <a:endParaRPr/>
          </a:p>
        </p:txBody>
      </p:sp>
      <p:sp>
        <p:nvSpPr>
          <p:cNvPr id="237" name="Google Shape;237;p40"/>
          <p:cNvSpPr txBox="1">
            <a:spLocks noGrp="1"/>
          </p:cNvSpPr>
          <p:nvPr>
            <p:ph type="body" idx="1"/>
          </p:nvPr>
        </p:nvSpPr>
        <p:spPr>
          <a:xfrm>
            <a:off x="311700" y="1152475"/>
            <a:ext cx="2835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sz="1800"/>
              <a:t>The main connection between the user and the SPARC</a:t>
            </a:r>
            <a:endParaRPr sz="1800"/>
          </a:p>
          <a:p>
            <a:pPr marL="457200" lvl="0" indent="-342900" rtl="0">
              <a:spcBef>
                <a:spcPts val="0"/>
              </a:spcBef>
              <a:spcAft>
                <a:spcPts val="0"/>
              </a:spcAft>
              <a:buSzPts val="1800"/>
              <a:buChar char="●"/>
            </a:pPr>
            <a:r>
              <a:rPr lang="en" sz="1800"/>
              <a:t>Android Application</a:t>
            </a:r>
            <a:endParaRPr sz="1800"/>
          </a:p>
          <a:p>
            <a:pPr marL="457200" lvl="0" indent="-342900" rtl="0">
              <a:spcBef>
                <a:spcPts val="0"/>
              </a:spcBef>
              <a:spcAft>
                <a:spcPts val="0"/>
              </a:spcAft>
              <a:buSzPts val="1800"/>
              <a:buChar char="●"/>
            </a:pPr>
            <a:r>
              <a:rPr lang="en" sz="1800"/>
              <a:t>Bluetooth Connection</a:t>
            </a:r>
            <a:endParaRPr sz="1800"/>
          </a:p>
          <a:p>
            <a:pPr marL="457200" lvl="0" indent="-342900" rtl="0">
              <a:spcBef>
                <a:spcPts val="0"/>
              </a:spcBef>
              <a:spcAft>
                <a:spcPts val="0"/>
              </a:spcAft>
              <a:buSzPts val="1800"/>
              <a:buChar char="●"/>
            </a:pPr>
            <a:r>
              <a:rPr lang="en" sz="1800"/>
              <a:t>Service Scheduling and Monitoring</a:t>
            </a:r>
            <a:endParaRPr sz="1800"/>
          </a:p>
          <a:p>
            <a:pPr marL="457200" lvl="0" indent="-342900">
              <a:spcBef>
                <a:spcPts val="0"/>
              </a:spcBef>
              <a:spcAft>
                <a:spcPts val="0"/>
              </a:spcAft>
              <a:buSzPts val="1800"/>
              <a:buChar char="●"/>
            </a:pPr>
            <a:r>
              <a:rPr lang="en" sz="1800"/>
              <a:t>Manual Movement Control</a:t>
            </a:r>
            <a:endParaRPr sz="1800"/>
          </a:p>
        </p:txBody>
      </p:sp>
      <p:pic>
        <p:nvPicPr>
          <p:cNvPr id="238" name="Google Shape;238;p40"/>
          <p:cNvPicPr preferRelativeResize="0"/>
          <p:nvPr/>
        </p:nvPicPr>
        <p:blipFill>
          <a:blip r:embed="rId3">
            <a:alphaModFix/>
          </a:blip>
          <a:stretch>
            <a:fillRect/>
          </a:stretch>
        </p:blipFill>
        <p:spPr>
          <a:xfrm>
            <a:off x="3217400" y="1084250"/>
            <a:ext cx="5524500" cy="3552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Goals and Objectives</a:t>
            </a:r>
            <a:endParaRPr/>
          </a:p>
        </p:txBody>
      </p:sp>
      <p:sp>
        <p:nvSpPr>
          <p:cNvPr id="69" name="Google Shape;69;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
              <a:t>Autonomously carry a Garbage Bin down a driveway to a curb, and return back to a charging station, based on a schedule.</a:t>
            </a:r>
            <a:endParaRPr/>
          </a:p>
          <a:p>
            <a:pPr marL="457200" lvl="0" indent="-381000" rtl="0">
              <a:spcBef>
                <a:spcPts val="0"/>
              </a:spcBef>
              <a:spcAft>
                <a:spcPts val="0"/>
              </a:spcAft>
              <a:buSzPts val="2400"/>
              <a:buChar char="●"/>
            </a:pPr>
            <a:r>
              <a:rPr lang="en"/>
              <a:t>Detects and Avoid obstacles.</a:t>
            </a:r>
            <a:endParaRPr/>
          </a:p>
          <a:p>
            <a:pPr marL="457200" lvl="0" indent="-381000" rtl="0">
              <a:spcBef>
                <a:spcPts val="0"/>
              </a:spcBef>
              <a:spcAft>
                <a:spcPts val="0"/>
              </a:spcAft>
              <a:buSzPts val="2400"/>
              <a:buChar char="●"/>
            </a:pPr>
            <a:r>
              <a:rPr lang="en"/>
              <a:t>Schedule setting, Manual control available through a mobile application</a:t>
            </a:r>
            <a:endParaRPr/>
          </a:p>
          <a:p>
            <a:pPr marL="457200" lvl="0" indent="-381000" rtl="0">
              <a:spcBef>
                <a:spcPts val="0"/>
              </a:spcBef>
              <a:spcAft>
                <a:spcPts val="0"/>
              </a:spcAft>
              <a:buSzPts val="2400"/>
              <a:buChar char="●"/>
            </a:pPr>
            <a:r>
              <a:rPr lang="en"/>
              <a:t>Autonomously connects to recharging station</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41"/>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Bluetooth v Wifi</a:t>
            </a:r>
            <a:endParaRPr/>
          </a:p>
        </p:txBody>
      </p:sp>
      <p:sp>
        <p:nvSpPr>
          <p:cNvPr id="244" name="Google Shape;244;p41"/>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Char char="●"/>
            </a:pPr>
            <a:r>
              <a:rPr lang="en" sz="1800"/>
              <a:t>A wireless connection technology needed to be chosen to connect the application to the SPARC</a:t>
            </a:r>
            <a:endParaRPr sz="1800"/>
          </a:p>
          <a:p>
            <a:pPr marL="0" lvl="0" indent="0" rtl="0">
              <a:spcBef>
                <a:spcPts val="1600"/>
              </a:spcBef>
              <a:spcAft>
                <a:spcPts val="0"/>
              </a:spcAft>
              <a:buNone/>
            </a:pPr>
            <a:endParaRPr sz="1800"/>
          </a:p>
          <a:p>
            <a:pPr marL="0" lvl="0" indent="0" rtl="0">
              <a:spcBef>
                <a:spcPts val="1600"/>
              </a:spcBef>
              <a:spcAft>
                <a:spcPts val="0"/>
              </a:spcAft>
              <a:buNone/>
            </a:pPr>
            <a:endParaRPr sz="1800"/>
          </a:p>
          <a:p>
            <a:pPr marL="0" lvl="0" indent="0" rtl="0">
              <a:spcBef>
                <a:spcPts val="1600"/>
              </a:spcBef>
              <a:spcAft>
                <a:spcPts val="0"/>
              </a:spcAft>
              <a:buNone/>
            </a:pPr>
            <a:endParaRPr sz="1800"/>
          </a:p>
          <a:p>
            <a:pPr marL="457200" lvl="0" indent="-342900">
              <a:spcBef>
                <a:spcPts val="1600"/>
              </a:spcBef>
              <a:spcAft>
                <a:spcPts val="0"/>
              </a:spcAft>
              <a:buSzPts val="1800"/>
              <a:buChar char="●"/>
            </a:pPr>
            <a:r>
              <a:rPr lang="en" sz="1800"/>
              <a:t>Bluetooth chosen for this application that values low power consumption, price and ease of implementation</a:t>
            </a:r>
            <a:endParaRPr sz="1800"/>
          </a:p>
        </p:txBody>
      </p:sp>
      <p:graphicFrame>
        <p:nvGraphicFramePr>
          <p:cNvPr id="245" name="Google Shape;245;p41"/>
          <p:cNvGraphicFramePr/>
          <p:nvPr/>
        </p:nvGraphicFramePr>
        <p:xfrm>
          <a:off x="254400" y="1836700"/>
          <a:ext cx="8635200" cy="1798230"/>
        </p:xfrm>
        <a:graphic>
          <a:graphicData uri="http://schemas.openxmlformats.org/drawingml/2006/table">
            <a:tbl>
              <a:tblPr>
                <a:noFill/>
                <a:tableStyleId>{4DFBF09A-8A6F-443D-940C-00CE15DBB5F0}</a:tableStyleId>
              </a:tblPr>
              <a:tblGrid>
                <a:gridCol w="1439200">
                  <a:extLst>
                    <a:ext uri="{9D8B030D-6E8A-4147-A177-3AD203B41FA5}">
                      <a16:colId xmlns:a16="http://schemas.microsoft.com/office/drawing/2014/main" val="20000"/>
                    </a:ext>
                  </a:extLst>
                </a:gridCol>
                <a:gridCol w="1439200">
                  <a:extLst>
                    <a:ext uri="{9D8B030D-6E8A-4147-A177-3AD203B41FA5}">
                      <a16:colId xmlns:a16="http://schemas.microsoft.com/office/drawing/2014/main" val="20001"/>
                    </a:ext>
                  </a:extLst>
                </a:gridCol>
                <a:gridCol w="1439200">
                  <a:extLst>
                    <a:ext uri="{9D8B030D-6E8A-4147-A177-3AD203B41FA5}">
                      <a16:colId xmlns:a16="http://schemas.microsoft.com/office/drawing/2014/main" val="20002"/>
                    </a:ext>
                  </a:extLst>
                </a:gridCol>
                <a:gridCol w="1334750">
                  <a:extLst>
                    <a:ext uri="{9D8B030D-6E8A-4147-A177-3AD203B41FA5}">
                      <a16:colId xmlns:a16="http://schemas.microsoft.com/office/drawing/2014/main" val="20003"/>
                    </a:ext>
                  </a:extLst>
                </a:gridCol>
                <a:gridCol w="1435125">
                  <a:extLst>
                    <a:ext uri="{9D8B030D-6E8A-4147-A177-3AD203B41FA5}">
                      <a16:colId xmlns:a16="http://schemas.microsoft.com/office/drawing/2014/main" val="20004"/>
                    </a:ext>
                  </a:extLst>
                </a:gridCol>
                <a:gridCol w="1547725">
                  <a:extLst>
                    <a:ext uri="{9D8B030D-6E8A-4147-A177-3AD203B41FA5}">
                      <a16:colId xmlns:a16="http://schemas.microsoft.com/office/drawing/2014/main" val="20005"/>
                    </a:ext>
                  </a:extLst>
                </a:gridCol>
              </a:tblGrid>
              <a:tr h="381000">
                <a:tc>
                  <a:txBody>
                    <a:bodyPr/>
                    <a:lstStyle/>
                    <a:p>
                      <a:pPr marL="0" lvl="0" indent="0">
                        <a:spcBef>
                          <a:spcPts val="0"/>
                        </a:spcBef>
                        <a:spcAft>
                          <a:spcPts val="0"/>
                        </a:spcAft>
                        <a:buNone/>
                      </a:pPr>
                      <a:r>
                        <a:rPr lang="en">
                          <a:solidFill>
                            <a:srgbClr val="FFC904"/>
                          </a:solidFill>
                        </a:rPr>
                        <a:t>Protocol</a:t>
                      </a:r>
                      <a:endParaRPr>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555555"/>
                    </a:solidFill>
                  </a:tcPr>
                </a:tc>
                <a:tc>
                  <a:txBody>
                    <a:bodyPr/>
                    <a:lstStyle/>
                    <a:p>
                      <a:pPr marL="0" lvl="0" indent="0">
                        <a:spcBef>
                          <a:spcPts val="0"/>
                        </a:spcBef>
                        <a:spcAft>
                          <a:spcPts val="0"/>
                        </a:spcAft>
                        <a:buNone/>
                      </a:pPr>
                      <a:r>
                        <a:rPr lang="en">
                          <a:solidFill>
                            <a:srgbClr val="FFC904"/>
                          </a:solidFill>
                        </a:rPr>
                        <a:t>Speed</a:t>
                      </a:r>
                      <a:endParaRPr>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555555"/>
                    </a:solidFill>
                  </a:tcPr>
                </a:tc>
                <a:tc>
                  <a:txBody>
                    <a:bodyPr/>
                    <a:lstStyle/>
                    <a:p>
                      <a:pPr marL="0" lvl="0" indent="0">
                        <a:spcBef>
                          <a:spcPts val="0"/>
                        </a:spcBef>
                        <a:spcAft>
                          <a:spcPts val="0"/>
                        </a:spcAft>
                        <a:buNone/>
                      </a:pPr>
                      <a:r>
                        <a:rPr lang="en">
                          <a:solidFill>
                            <a:srgbClr val="FFC904"/>
                          </a:solidFill>
                        </a:rPr>
                        <a:t>Range</a:t>
                      </a:r>
                      <a:endParaRPr>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555555"/>
                    </a:solidFill>
                  </a:tcPr>
                </a:tc>
                <a:tc>
                  <a:txBody>
                    <a:bodyPr/>
                    <a:lstStyle/>
                    <a:p>
                      <a:pPr marL="0" lvl="0" indent="0">
                        <a:spcBef>
                          <a:spcPts val="0"/>
                        </a:spcBef>
                        <a:spcAft>
                          <a:spcPts val="0"/>
                        </a:spcAft>
                        <a:buNone/>
                      </a:pPr>
                      <a:r>
                        <a:rPr lang="en">
                          <a:solidFill>
                            <a:srgbClr val="FFC904"/>
                          </a:solidFill>
                        </a:rPr>
                        <a:t>Power Consumption</a:t>
                      </a:r>
                      <a:endParaRPr>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555555"/>
                    </a:solidFill>
                  </a:tcPr>
                </a:tc>
                <a:tc>
                  <a:txBody>
                    <a:bodyPr/>
                    <a:lstStyle/>
                    <a:p>
                      <a:pPr marL="0" lvl="0" indent="0">
                        <a:spcBef>
                          <a:spcPts val="0"/>
                        </a:spcBef>
                        <a:spcAft>
                          <a:spcPts val="0"/>
                        </a:spcAft>
                        <a:buNone/>
                      </a:pPr>
                      <a:r>
                        <a:rPr lang="en">
                          <a:solidFill>
                            <a:srgbClr val="FFC904"/>
                          </a:solidFill>
                        </a:rPr>
                        <a:t>Stability</a:t>
                      </a:r>
                      <a:endParaRPr>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555555"/>
                    </a:solidFill>
                  </a:tcPr>
                </a:tc>
                <a:tc>
                  <a:txBody>
                    <a:bodyPr/>
                    <a:lstStyle/>
                    <a:p>
                      <a:pPr marL="0" lvl="0" indent="0">
                        <a:spcBef>
                          <a:spcPts val="0"/>
                        </a:spcBef>
                        <a:spcAft>
                          <a:spcPts val="0"/>
                        </a:spcAft>
                        <a:buNone/>
                      </a:pPr>
                      <a:r>
                        <a:rPr lang="en">
                          <a:solidFill>
                            <a:srgbClr val="FFC904"/>
                          </a:solidFill>
                        </a:rPr>
                        <a:t>Cost</a:t>
                      </a:r>
                      <a:endParaRPr>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solidFill>
                      <a:srgbClr val="555555"/>
                    </a:solidFill>
                  </a:tcPr>
                </a:tc>
                <a:extLst>
                  <a:ext uri="{0D108BD9-81ED-4DB2-BD59-A6C34878D82A}">
                    <a16:rowId xmlns:a16="http://schemas.microsoft.com/office/drawing/2014/main" val="10000"/>
                  </a:ext>
                </a:extLst>
              </a:tr>
              <a:tr h="396200">
                <a:tc>
                  <a:txBody>
                    <a:bodyPr/>
                    <a:lstStyle/>
                    <a:p>
                      <a:pPr marL="0" lvl="0" indent="0" rtl="0">
                        <a:spcBef>
                          <a:spcPts val="0"/>
                        </a:spcBef>
                        <a:spcAft>
                          <a:spcPts val="0"/>
                        </a:spcAft>
                        <a:buNone/>
                      </a:pPr>
                      <a:r>
                        <a:rPr lang="en">
                          <a:solidFill>
                            <a:srgbClr val="FFC904"/>
                          </a:solidFill>
                        </a:rPr>
                        <a:t>Bluetooth </a:t>
                      </a:r>
                      <a:endParaRPr>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spcBef>
                          <a:spcPts val="0"/>
                        </a:spcBef>
                        <a:spcAft>
                          <a:spcPts val="0"/>
                        </a:spcAft>
                        <a:buNone/>
                      </a:pPr>
                      <a:r>
                        <a:rPr lang="en">
                          <a:solidFill>
                            <a:srgbClr val="FFC904"/>
                          </a:solidFill>
                        </a:rPr>
                        <a:t>25Mbps</a:t>
                      </a:r>
                      <a:endParaRPr>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spcBef>
                          <a:spcPts val="0"/>
                        </a:spcBef>
                        <a:spcAft>
                          <a:spcPts val="0"/>
                        </a:spcAft>
                        <a:buNone/>
                      </a:pPr>
                      <a:r>
                        <a:rPr lang="en">
                          <a:solidFill>
                            <a:srgbClr val="FFC904"/>
                          </a:solidFill>
                        </a:rPr>
                        <a:t>100m</a:t>
                      </a:r>
                      <a:endParaRPr>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spcBef>
                          <a:spcPts val="0"/>
                        </a:spcBef>
                        <a:spcAft>
                          <a:spcPts val="0"/>
                        </a:spcAft>
                        <a:buNone/>
                      </a:pPr>
                      <a:r>
                        <a:rPr lang="en">
                          <a:solidFill>
                            <a:srgbClr val="FFC904"/>
                          </a:solidFill>
                        </a:rPr>
                        <a:t>Low</a:t>
                      </a:r>
                      <a:endParaRPr>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spcBef>
                          <a:spcPts val="0"/>
                        </a:spcBef>
                        <a:spcAft>
                          <a:spcPts val="0"/>
                        </a:spcAft>
                        <a:buNone/>
                      </a:pPr>
                      <a:r>
                        <a:rPr lang="en">
                          <a:solidFill>
                            <a:srgbClr val="FFC904"/>
                          </a:solidFill>
                        </a:rPr>
                        <a:t>Only 2.4GHz bands</a:t>
                      </a:r>
                      <a:endParaRPr>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spcBef>
                          <a:spcPts val="0"/>
                        </a:spcBef>
                        <a:spcAft>
                          <a:spcPts val="0"/>
                        </a:spcAft>
                        <a:buNone/>
                      </a:pPr>
                      <a:r>
                        <a:rPr lang="en">
                          <a:solidFill>
                            <a:srgbClr val="FFC904"/>
                          </a:solidFill>
                        </a:rPr>
                        <a:t>HC06: $$4.02</a:t>
                      </a:r>
                      <a:endParaRPr>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1"/>
                  </a:ext>
                </a:extLst>
              </a:tr>
              <a:tr h="396200">
                <a:tc>
                  <a:txBody>
                    <a:bodyPr/>
                    <a:lstStyle/>
                    <a:p>
                      <a:pPr marL="0" lvl="0" indent="0">
                        <a:spcBef>
                          <a:spcPts val="0"/>
                        </a:spcBef>
                        <a:spcAft>
                          <a:spcPts val="0"/>
                        </a:spcAft>
                        <a:buNone/>
                      </a:pPr>
                      <a:r>
                        <a:rPr lang="en">
                          <a:solidFill>
                            <a:srgbClr val="FFC904"/>
                          </a:solidFill>
                        </a:rPr>
                        <a:t>Wifi</a:t>
                      </a:r>
                      <a:endParaRPr>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spcBef>
                          <a:spcPts val="0"/>
                        </a:spcBef>
                        <a:spcAft>
                          <a:spcPts val="0"/>
                        </a:spcAft>
                        <a:buNone/>
                      </a:pPr>
                      <a:r>
                        <a:rPr lang="en">
                          <a:solidFill>
                            <a:srgbClr val="FFC904"/>
                          </a:solidFill>
                        </a:rPr>
                        <a:t>250Mbps</a:t>
                      </a:r>
                      <a:endParaRPr>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spcBef>
                          <a:spcPts val="0"/>
                        </a:spcBef>
                        <a:spcAft>
                          <a:spcPts val="0"/>
                        </a:spcAft>
                        <a:buNone/>
                      </a:pPr>
                      <a:r>
                        <a:rPr lang="en">
                          <a:solidFill>
                            <a:srgbClr val="FFC904"/>
                          </a:solidFill>
                        </a:rPr>
                        <a:t>200m to 400m</a:t>
                      </a:r>
                      <a:endParaRPr>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spcBef>
                          <a:spcPts val="0"/>
                        </a:spcBef>
                        <a:spcAft>
                          <a:spcPts val="0"/>
                        </a:spcAft>
                        <a:buNone/>
                      </a:pPr>
                      <a:r>
                        <a:rPr lang="en">
                          <a:solidFill>
                            <a:srgbClr val="FFC904"/>
                          </a:solidFill>
                        </a:rPr>
                        <a:t>High </a:t>
                      </a:r>
                      <a:endParaRPr>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spcBef>
                          <a:spcPts val="0"/>
                        </a:spcBef>
                        <a:spcAft>
                          <a:spcPts val="0"/>
                        </a:spcAft>
                        <a:buNone/>
                      </a:pPr>
                      <a:r>
                        <a:rPr lang="en" sz="1300">
                          <a:solidFill>
                            <a:srgbClr val="FFC904"/>
                          </a:solidFill>
                        </a:rPr>
                        <a:t>Both 2.4GHz and 5Hz bands</a:t>
                      </a:r>
                      <a:endParaRPr sz="1300">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spcBef>
                          <a:spcPts val="0"/>
                        </a:spcBef>
                        <a:spcAft>
                          <a:spcPts val="0"/>
                        </a:spcAft>
                        <a:buNone/>
                      </a:pPr>
                      <a:r>
                        <a:rPr lang="en">
                          <a:solidFill>
                            <a:srgbClr val="FFC904"/>
                          </a:solidFill>
                        </a:rPr>
                        <a:t>ESP8266:$6.95</a:t>
                      </a:r>
                      <a:endParaRPr>
                        <a:solidFill>
                          <a:srgbClr val="FFC904"/>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Google Shape;250;p42"/>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User Interface Design</a:t>
            </a:r>
            <a:endParaRPr/>
          </a:p>
        </p:txBody>
      </p:sp>
      <p:sp>
        <p:nvSpPr>
          <p:cNvPr id="251" name="Google Shape;251;p42"/>
          <p:cNvSpPr txBox="1">
            <a:spLocks noGrp="1"/>
          </p:cNvSpPr>
          <p:nvPr>
            <p:ph type="body" idx="1"/>
          </p:nvPr>
        </p:nvSpPr>
        <p:spPr>
          <a:xfrm>
            <a:off x="4572000" y="1152475"/>
            <a:ext cx="4260300" cy="34164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 dirty="0"/>
              <a:t>S</a:t>
            </a:r>
            <a:r>
              <a:rPr lang="en-US" dirty="0" err="1"/>
              <a:t>ign</a:t>
            </a:r>
            <a:r>
              <a:rPr lang="en" dirty="0"/>
              <a:t> Up Screen</a:t>
            </a:r>
            <a:endParaRPr sz="1800" dirty="0"/>
          </a:p>
          <a:p>
            <a:pPr marL="914400" lvl="1" indent="-342900" rtl="0">
              <a:spcBef>
                <a:spcPts val="0"/>
              </a:spcBef>
              <a:spcAft>
                <a:spcPts val="0"/>
              </a:spcAft>
              <a:buSzPts val="1800"/>
              <a:buChar char="○"/>
            </a:pPr>
            <a:r>
              <a:rPr lang="en" dirty="0"/>
              <a:t>New user sign up</a:t>
            </a:r>
            <a:endParaRPr dirty="0"/>
          </a:p>
          <a:p>
            <a:pPr marL="457200" lvl="0" indent="-381000" rtl="0">
              <a:spcBef>
                <a:spcPts val="0"/>
              </a:spcBef>
              <a:spcAft>
                <a:spcPts val="0"/>
              </a:spcAft>
              <a:buSzPts val="2400"/>
              <a:buChar char="●"/>
            </a:pPr>
            <a:r>
              <a:rPr lang="en" dirty="0"/>
              <a:t>Login Screen</a:t>
            </a:r>
            <a:endParaRPr dirty="0"/>
          </a:p>
          <a:p>
            <a:pPr marL="914400" lvl="1" indent="-342900" rtl="0">
              <a:spcBef>
                <a:spcPts val="0"/>
              </a:spcBef>
              <a:spcAft>
                <a:spcPts val="0"/>
              </a:spcAft>
              <a:buSzPts val="1800"/>
              <a:buChar char="○"/>
            </a:pPr>
            <a:r>
              <a:rPr lang="en" dirty="0"/>
              <a:t>User sign in </a:t>
            </a:r>
            <a:endParaRPr dirty="0"/>
          </a:p>
        </p:txBody>
      </p:sp>
      <p:pic>
        <p:nvPicPr>
          <p:cNvPr id="252" name="Google Shape;252;p42"/>
          <p:cNvPicPr preferRelativeResize="0"/>
          <p:nvPr/>
        </p:nvPicPr>
        <p:blipFill>
          <a:blip r:embed="rId3">
            <a:alphaModFix/>
          </a:blip>
          <a:stretch>
            <a:fillRect/>
          </a:stretch>
        </p:blipFill>
        <p:spPr>
          <a:xfrm>
            <a:off x="2441850" y="1004525"/>
            <a:ext cx="1996031" cy="3899475"/>
          </a:xfrm>
          <a:prstGeom prst="rect">
            <a:avLst/>
          </a:prstGeom>
          <a:noFill/>
          <a:ln>
            <a:noFill/>
          </a:ln>
        </p:spPr>
      </p:pic>
      <p:pic>
        <p:nvPicPr>
          <p:cNvPr id="4098" name="Picture 2" descr="https://lh5.googleusercontent.com/QMG3EY7x-uEXda6o5kPD34VG077LgrKLsWwAGs2UjJxzvKWiIc65XmWAhxQKdjqnX2mhCHT7d9k_DQDfF5fgVRFAPHlcHiTvqCN47v6qb0xEQh6S_7tXhY_FALNFCJOODrusjebsjME">
            <a:extLst>
              <a:ext uri="{FF2B5EF4-FFF2-40B4-BE49-F238E27FC236}">
                <a16:creationId xmlns:a16="http://schemas.microsoft.com/office/drawing/2014/main" id="{974D0685-8BAF-482B-A749-0CFEA4DDB1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700" y="1004525"/>
            <a:ext cx="1996031" cy="3941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3"/>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User Interface Design</a:t>
            </a:r>
            <a:endParaRPr/>
          </a:p>
        </p:txBody>
      </p:sp>
      <p:sp>
        <p:nvSpPr>
          <p:cNvPr id="259" name="Google Shape;259;p43"/>
          <p:cNvSpPr txBox="1">
            <a:spLocks noGrp="1"/>
          </p:cNvSpPr>
          <p:nvPr>
            <p:ph type="body" idx="1"/>
          </p:nvPr>
        </p:nvSpPr>
        <p:spPr>
          <a:xfrm>
            <a:off x="4460925" y="1152475"/>
            <a:ext cx="4371300" cy="34164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 dirty="0"/>
              <a:t>S</a:t>
            </a:r>
            <a:r>
              <a:rPr lang="en-US" dirty="0"/>
              <a:t>et Schedule </a:t>
            </a:r>
            <a:r>
              <a:rPr lang="en" dirty="0"/>
              <a:t>Screen</a:t>
            </a:r>
            <a:endParaRPr dirty="0"/>
          </a:p>
          <a:p>
            <a:pPr marL="914400" lvl="1" indent="-342900" rtl="0">
              <a:spcBef>
                <a:spcPts val="0"/>
              </a:spcBef>
              <a:spcAft>
                <a:spcPts val="0"/>
              </a:spcAft>
              <a:buSzPts val="1800"/>
              <a:buChar char="○"/>
            </a:pPr>
            <a:r>
              <a:rPr lang="en" dirty="0"/>
              <a:t>Us</a:t>
            </a:r>
            <a:r>
              <a:rPr lang="en-US" dirty="0" err="1"/>
              <a:t>er</a:t>
            </a:r>
            <a:r>
              <a:rPr lang="en-US" dirty="0"/>
              <a:t> inputs day (Monday, Tuesday, etc.)</a:t>
            </a:r>
          </a:p>
          <a:p>
            <a:pPr marL="914400" lvl="1" indent="-342900" rtl="0">
              <a:spcBef>
                <a:spcPts val="0"/>
              </a:spcBef>
              <a:spcAft>
                <a:spcPts val="0"/>
              </a:spcAft>
              <a:buSzPts val="1800"/>
              <a:buChar char="○"/>
            </a:pPr>
            <a:r>
              <a:rPr lang="en-US" dirty="0"/>
              <a:t>User input time in 24 hour time on the hour.</a:t>
            </a:r>
            <a:endParaRPr dirty="0"/>
          </a:p>
          <a:p>
            <a:pPr marL="457200" lvl="0" indent="-381000" rtl="0">
              <a:spcBef>
                <a:spcPts val="0"/>
              </a:spcBef>
              <a:spcAft>
                <a:spcPts val="0"/>
              </a:spcAft>
              <a:buSzPts val="2400"/>
              <a:buChar char="●"/>
            </a:pPr>
            <a:r>
              <a:rPr lang="en" dirty="0"/>
              <a:t>Main Control Screen</a:t>
            </a:r>
            <a:endParaRPr dirty="0"/>
          </a:p>
          <a:p>
            <a:pPr marL="914400" lvl="1" indent="-342900" rtl="0">
              <a:spcBef>
                <a:spcPts val="0"/>
              </a:spcBef>
              <a:spcAft>
                <a:spcPts val="0"/>
              </a:spcAft>
              <a:buSzPts val="1800"/>
              <a:buChar char="○"/>
            </a:pPr>
            <a:r>
              <a:rPr lang="en" dirty="0"/>
              <a:t>SPARC movement controls</a:t>
            </a:r>
            <a:endParaRPr dirty="0"/>
          </a:p>
          <a:p>
            <a:pPr marL="914400" lvl="1" indent="-342900" rtl="0">
              <a:spcBef>
                <a:spcPts val="0"/>
              </a:spcBef>
              <a:spcAft>
                <a:spcPts val="0"/>
              </a:spcAft>
              <a:buSzPts val="1800"/>
              <a:buChar char="○"/>
            </a:pPr>
            <a:r>
              <a:rPr lang="en" dirty="0"/>
              <a:t>Se</a:t>
            </a:r>
            <a:r>
              <a:rPr lang="en-US" dirty="0" err="1"/>
              <a:t>nding</a:t>
            </a:r>
            <a:r>
              <a:rPr lang="en-US" dirty="0"/>
              <a:t> the set schedule</a:t>
            </a:r>
            <a:endParaRPr dirty="0"/>
          </a:p>
          <a:p>
            <a:pPr marL="914400" lvl="1" indent="-342900" rtl="0">
              <a:spcBef>
                <a:spcPts val="0"/>
              </a:spcBef>
              <a:spcAft>
                <a:spcPts val="0"/>
              </a:spcAft>
              <a:buSzPts val="1800"/>
              <a:buChar char="○"/>
            </a:pPr>
            <a:r>
              <a:rPr lang="en" dirty="0"/>
              <a:t>Bluetooth functionality</a:t>
            </a:r>
            <a:endParaRPr dirty="0"/>
          </a:p>
          <a:p>
            <a:pPr marL="914400" lvl="1" indent="-342900" rtl="0">
              <a:spcBef>
                <a:spcPts val="0"/>
              </a:spcBef>
              <a:spcAft>
                <a:spcPts val="0"/>
              </a:spcAft>
              <a:buSzPts val="1800"/>
              <a:buChar char="○"/>
            </a:pPr>
            <a:r>
              <a:rPr lang="en" dirty="0"/>
              <a:t>User Settings</a:t>
            </a:r>
            <a:endParaRPr dirty="0"/>
          </a:p>
          <a:p>
            <a:pPr marL="0" lvl="0" indent="0" rtl="0">
              <a:spcBef>
                <a:spcPts val="1600"/>
              </a:spcBef>
              <a:spcAft>
                <a:spcPts val="0"/>
              </a:spcAft>
              <a:buNone/>
            </a:pPr>
            <a:endParaRPr dirty="0"/>
          </a:p>
          <a:p>
            <a:pPr marL="0" lvl="0" indent="0">
              <a:spcBef>
                <a:spcPts val="1600"/>
              </a:spcBef>
              <a:spcAft>
                <a:spcPts val="1600"/>
              </a:spcAft>
              <a:buNone/>
            </a:pPr>
            <a:endParaRPr dirty="0"/>
          </a:p>
        </p:txBody>
      </p:sp>
      <p:pic>
        <p:nvPicPr>
          <p:cNvPr id="261" name="Google Shape;261;p43"/>
          <p:cNvPicPr preferRelativeResize="0"/>
          <p:nvPr/>
        </p:nvPicPr>
        <p:blipFill rotWithShape="1">
          <a:blip r:embed="rId3">
            <a:alphaModFix/>
          </a:blip>
          <a:srcRect r="1748"/>
          <a:stretch/>
        </p:blipFill>
        <p:spPr>
          <a:xfrm>
            <a:off x="2282825" y="922975"/>
            <a:ext cx="1990262" cy="4007050"/>
          </a:xfrm>
          <a:prstGeom prst="rect">
            <a:avLst/>
          </a:prstGeom>
          <a:noFill/>
          <a:ln>
            <a:noFill/>
          </a:ln>
        </p:spPr>
      </p:pic>
      <p:pic>
        <p:nvPicPr>
          <p:cNvPr id="5122" name="Picture 2" descr="https://lh6.googleusercontent.com/zJO1u-emOYEr1SQQeSZkZEaFhBik2i5Hw8Qh4Igmi9GjXb8Rx3M3frS7-z1E2PIh9-Mx4JTGkRYNBDvHlEt2pWRvU_pd1IgnfPL1HfS6DgGw534GvKPHJ2OsIK9_gBD_idOg4rfRJgc">
            <a:extLst>
              <a:ext uri="{FF2B5EF4-FFF2-40B4-BE49-F238E27FC236}">
                <a16:creationId xmlns:a16="http://schemas.microsoft.com/office/drawing/2014/main" id="{AD03AB8C-B61C-4228-A19A-355325ADE7C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434" y="922976"/>
            <a:ext cx="1922554" cy="4023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44"/>
          <p:cNvSpPr txBox="1">
            <a:spLocks noGrp="1"/>
          </p:cNvSpPr>
          <p:nvPr>
            <p:ph type="title"/>
          </p:nvPr>
        </p:nvSpPr>
        <p:spPr>
          <a:xfrm>
            <a:off x="311700" y="197875"/>
            <a:ext cx="8175075" cy="826744"/>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t>Mobile Application Process</a:t>
            </a:r>
            <a:endParaRPr dirty="0"/>
          </a:p>
        </p:txBody>
      </p:sp>
      <p:sp>
        <p:nvSpPr>
          <p:cNvPr id="267" name="Google Shape;267;p44"/>
          <p:cNvSpPr txBox="1">
            <a:spLocks noGrp="1"/>
          </p:cNvSpPr>
          <p:nvPr>
            <p:ph type="body" idx="1"/>
          </p:nvPr>
        </p:nvSpPr>
        <p:spPr>
          <a:xfrm>
            <a:off x="311700" y="1152474"/>
            <a:ext cx="4427668" cy="3590975"/>
          </a:xfrm>
          <a:prstGeom prst="rect">
            <a:avLst/>
          </a:prstGeom>
        </p:spPr>
        <p:txBody>
          <a:bodyPr spcFirstLastPara="1" wrap="square" lIns="91425" tIns="91425" rIns="91425" bIns="91425" anchor="t" anchorCtr="0">
            <a:noAutofit/>
          </a:bodyPr>
          <a:lstStyle/>
          <a:p>
            <a:pPr marL="0" lvl="0" indent="0">
              <a:spcBef>
                <a:spcPts val="0"/>
              </a:spcBef>
              <a:spcAft>
                <a:spcPts val="1600"/>
              </a:spcAft>
              <a:buNone/>
            </a:pPr>
            <a:endParaRPr dirty="0"/>
          </a:p>
        </p:txBody>
      </p:sp>
      <p:pic>
        <p:nvPicPr>
          <p:cNvPr id="5" name="nosoundSparc">
            <a:hlinkClick r:id="" action="ppaction://media"/>
            <a:extLst>
              <a:ext uri="{FF2B5EF4-FFF2-40B4-BE49-F238E27FC236}">
                <a16:creationId xmlns:a16="http://schemas.microsoft.com/office/drawing/2014/main" id="{5BC908EB-52A7-4BFD-9E1F-66ED71CD8B2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77685" y="1059403"/>
            <a:ext cx="7047176" cy="377711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6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45"/>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solidFill>
                  <a:srgbClr val="FFC904"/>
                </a:solidFill>
              </a:rPr>
              <a:t>Administrative Content</a:t>
            </a:r>
            <a:endParaRPr>
              <a:solidFill>
                <a:srgbClr val="FFC904"/>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6"/>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Budget</a:t>
            </a:r>
            <a:endParaRPr/>
          </a:p>
        </p:txBody>
      </p:sp>
      <p:graphicFrame>
        <p:nvGraphicFramePr>
          <p:cNvPr id="279" name="Google Shape;279;p46"/>
          <p:cNvGraphicFramePr/>
          <p:nvPr/>
        </p:nvGraphicFramePr>
        <p:xfrm>
          <a:off x="907600" y="981925"/>
          <a:ext cx="7239000" cy="3810000"/>
        </p:xfrm>
        <a:graphic>
          <a:graphicData uri="http://schemas.openxmlformats.org/drawingml/2006/table">
            <a:tbl>
              <a:tblPr>
                <a:noFill/>
                <a:tableStyleId>{4DFBF09A-8A6F-443D-940C-00CE15DBB5F0}</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rtl="0">
                        <a:spcBef>
                          <a:spcPts val="0"/>
                        </a:spcBef>
                        <a:spcAft>
                          <a:spcPts val="0"/>
                        </a:spcAft>
                        <a:buNone/>
                      </a:pPr>
                      <a:r>
                        <a:rPr lang="en" sz="1200" b="1">
                          <a:solidFill>
                            <a:srgbClr val="FFC904"/>
                          </a:solidFill>
                        </a:rPr>
                        <a:t>Main Components</a:t>
                      </a:r>
                      <a:endParaRPr sz="1200" b="1">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solidFill>
                      <a:srgbClr val="555555"/>
                    </a:solidFill>
                  </a:tcPr>
                </a:tc>
                <a:tc>
                  <a:txBody>
                    <a:bodyPr/>
                    <a:lstStyle/>
                    <a:p>
                      <a:pPr marL="0" lvl="0" indent="0" rtl="0">
                        <a:spcBef>
                          <a:spcPts val="0"/>
                        </a:spcBef>
                        <a:spcAft>
                          <a:spcPts val="0"/>
                        </a:spcAft>
                        <a:buNone/>
                      </a:pPr>
                      <a:r>
                        <a:rPr lang="en" sz="1200" b="1">
                          <a:solidFill>
                            <a:srgbClr val="FFC904"/>
                          </a:solidFill>
                        </a:rPr>
                        <a:t>Estimated Budget </a:t>
                      </a:r>
                      <a:endParaRPr sz="1200" b="1">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solidFill>
                      <a:srgbClr val="555555"/>
                    </a:solidFill>
                  </a:tcPr>
                </a:tc>
                <a:extLst>
                  <a:ext uri="{0D108BD9-81ED-4DB2-BD59-A6C34878D82A}">
                    <a16:rowId xmlns:a16="http://schemas.microsoft.com/office/drawing/2014/main" val="10000"/>
                  </a:ext>
                </a:extLst>
              </a:tr>
              <a:tr h="381000">
                <a:tc>
                  <a:txBody>
                    <a:bodyPr/>
                    <a:lstStyle/>
                    <a:p>
                      <a:pPr marL="0" lvl="0" indent="0" rtl="0">
                        <a:spcBef>
                          <a:spcPts val="0"/>
                        </a:spcBef>
                        <a:spcAft>
                          <a:spcPts val="0"/>
                        </a:spcAft>
                        <a:buNone/>
                      </a:pPr>
                      <a:r>
                        <a:rPr lang="en" sz="1200">
                          <a:solidFill>
                            <a:srgbClr val="FFC904"/>
                          </a:solidFill>
                        </a:rPr>
                        <a:t>Chassis and Trash Can containment parts</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0" lvl="0" indent="0" rtl="0">
                        <a:spcBef>
                          <a:spcPts val="0"/>
                        </a:spcBef>
                        <a:spcAft>
                          <a:spcPts val="0"/>
                        </a:spcAft>
                        <a:buNone/>
                      </a:pPr>
                      <a:r>
                        <a:rPr lang="en" sz="1200">
                          <a:solidFill>
                            <a:srgbClr val="FFC904"/>
                          </a:solidFill>
                        </a:rPr>
                        <a:t>~$200.00</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rtl="0">
                        <a:spcBef>
                          <a:spcPts val="0"/>
                        </a:spcBef>
                        <a:spcAft>
                          <a:spcPts val="0"/>
                        </a:spcAft>
                        <a:buNone/>
                      </a:pPr>
                      <a:r>
                        <a:rPr lang="en" sz="1200">
                          <a:solidFill>
                            <a:srgbClr val="FFC904"/>
                          </a:solidFill>
                        </a:rPr>
                        <a:t>Wheels and other Mechanics</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0" lvl="0" indent="0" rtl="0">
                        <a:spcBef>
                          <a:spcPts val="0"/>
                        </a:spcBef>
                        <a:spcAft>
                          <a:spcPts val="0"/>
                        </a:spcAft>
                        <a:buNone/>
                      </a:pPr>
                      <a:r>
                        <a:rPr lang="en" sz="1200">
                          <a:solidFill>
                            <a:srgbClr val="FFC904"/>
                          </a:solidFill>
                        </a:rPr>
                        <a:t>~$100.00</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rtl="0">
                        <a:spcBef>
                          <a:spcPts val="0"/>
                        </a:spcBef>
                        <a:spcAft>
                          <a:spcPts val="0"/>
                        </a:spcAft>
                        <a:buNone/>
                      </a:pPr>
                      <a:r>
                        <a:rPr lang="en" sz="1200">
                          <a:solidFill>
                            <a:srgbClr val="FFC904"/>
                          </a:solidFill>
                        </a:rPr>
                        <a:t>Printed Circuit Boards</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0" lvl="0" indent="0" rtl="0">
                        <a:spcBef>
                          <a:spcPts val="0"/>
                        </a:spcBef>
                        <a:spcAft>
                          <a:spcPts val="0"/>
                        </a:spcAft>
                        <a:buNone/>
                      </a:pPr>
                      <a:r>
                        <a:rPr lang="en" sz="1200">
                          <a:solidFill>
                            <a:srgbClr val="FFC904"/>
                          </a:solidFill>
                        </a:rPr>
                        <a:t>~$150.00</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rtl="0">
                        <a:spcBef>
                          <a:spcPts val="0"/>
                        </a:spcBef>
                        <a:spcAft>
                          <a:spcPts val="0"/>
                        </a:spcAft>
                        <a:buNone/>
                      </a:pPr>
                      <a:r>
                        <a:rPr lang="en" sz="1200">
                          <a:solidFill>
                            <a:srgbClr val="FFC904"/>
                          </a:solidFill>
                        </a:rPr>
                        <a:t>External Hardware Modules</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0" lvl="0" indent="0" rtl="0">
                        <a:spcBef>
                          <a:spcPts val="0"/>
                        </a:spcBef>
                        <a:spcAft>
                          <a:spcPts val="0"/>
                        </a:spcAft>
                        <a:buNone/>
                      </a:pPr>
                      <a:r>
                        <a:rPr lang="en" sz="1200">
                          <a:solidFill>
                            <a:srgbClr val="FFC904"/>
                          </a:solidFill>
                        </a:rPr>
                        <a:t>~$70.00</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rtl="0">
                        <a:spcBef>
                          <a:spcPts val="0"/>
                        </a:spcBef>
                        <a:spcAft>
                          <a:spcPts val="0"/>
                        </a:spcAft>
                        <a:buNone/>
                      </a:pPr>
                      <a:r>
                        <a:rPr lang="en" sz="1200">
                          <a:solidFill>
                            <a:srgbClr val="FFC904"/>
                          </a:solidFill>
                        </a:rPr>
                        <a:t>Miscellaneous Hardware parts </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0" lvl="0" indent="0" rtl="0">
                        <a:spcBef>
                          <a:spcPts val="0"/>
                        </a:spcBef>
                        <a:spcAft>
                          <a:spcPts val="0"/>
                        </a:spcAft>
                        <a:buNone/>
                      </a:pPr>
                      <a:r>
                        <a:rPr lang="en" sz="1200">
                          <a:solidFill>
                            <a:srgbClr val="FFC904"/>
                          </a:solidFill>
                        </a:rPr>
                        <a:t>~$100.0</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rtl="0">
                        <a:spcBef>
                          <a:spcPts val="0"/>
                        </a:spcBef>
                        <a:spcAft>
                          <a:spcPts val="0"/>
                        </a:spcAft>
                        <a:buNone/>
                      </a:pPr>
                      <a:r>
                        <a:rPr lang="en" sz="1200">
                          <a:solidFill>
                            <a:srgbClr val="FFC904"/>
                          </a:solidFill>
                        </a:rPr>
                        <a:t>Camera</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0" lvl="0" indent="0" rtl="0">
                        <a:spcBef>
                          <a:spcPts val="0"/>
                        </a:spcBef>
                        <a:spcAft>
                          <a:spcPts val="0"/>
                        </a:spcAft>
                        <a:buNone/>
                      </a:pPr>
                      <a:r>
                        <a:rPr lang="en" sz="1200">
                          <a:solidFill>
                            <a:srgbClr val="FFC904"/>
                          </a:solidFill>
                        </a:rPr>
                        <a:t>~$70.00</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lvl="0" indent="0" rtl="0">
                        <a:spcBef>
                          <a:spcPts val="0"/>
                        </a:spcBef>
                        <a:spcAft>
                          <a:spcPts val="0"/>
                        </a:spcAft>
                        <a:buNone/>
                      </a:pPr>
                      <a:r>
                        <a:rPr lang="en" sz="1200">
                          <a:solidFill>
                            <a:srgbClr val="FFC904"/>
                          </a:solidFill>
                        </a:rPr>
                        <a:t>Power Supply Components</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0" lvl="0" indent="0" rtl="0">
                        <a:spcBef>
                          <a:spcPts val="0"/>
                        </a:spcBef>
                        <a:spcAft>
                          <a:spcPts val="0"/>
                        </a:spcAft>
                        <a:buNone/>
                      </a:pPr>
                      <a:r>
                        <a:rPr lang="en" sz="1200">
                          <a:solidFill>
                            <a:srgbClr val="FFC904"/>
                          </a:solidFill>
                        </a:rPr>
                        <a:t>~$200.00</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extLst>
                  <a:ext uri="{0D108BD9-81ED-4DB2-BD59-A6C34878D82A}">
                    <a16:rowId xmlns:a16="http://schemas.microsoft.com/office/drawing/2014/main" val="10007"/>
                  </a:ext>
                </a:extLst>
              </a:tr>
              <a:tr h="381000">
                <a:tc>
                  <a:txBody>
                    <a:bodyPr/>
                    <a:lstStyle/>
                    <a:p>
                      <a:pPr marL="0" lvl="0" indent="0" rtl="0">
                        <a:spcBef>
                          <a:spcPts val="0"/>
                        </a:spcBef>
                        <a:spcAft>
                          <a:spcPts val="0"/>
                        </a:spcAft>
                        <a:buNone/>
                      </a:pPr>
                      <a:r>
                        <a:rPr lang="en" sz="1200">
                          <a:solidFill>
                            <a:srgbClr val="FFC904"/>
                          </a:solidFill>
                        </a:rPr>
                        <a:t>Microcontroller and other electronics</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0" lvl="0" indent="0" rtl="0">
                        <a:spcBef>
                          <a:spcPts val="0"/>
                        </a:spcBef>
                        <a:spcAft>
                          <a:spcPts val="0"/>
                        </a:spcAft>
                        <a:buNone/>
                      </a:pPr>
                      <a:r>
                        <a:rPr lang="en" sz="1200">
                          <a:solidFill>
                            <a:srgbClr val="FFC904"/>
                          </a:solidFill>
                        </a:rPr>
                        <a:t>~$100.00</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extLst>
                  <a:ext uri="{0D108BD9-81ED-4DB2-BD59-A6C34878D82A}">
                    <a16:rowId xmlns:a16="http://schemas.microsoft.com/office/drawing/2014/main" val="10008"/>
                  </a:ext>
                </a:extLst>
              </a:tr>
              <a:tr h="381000">
                <a:tc>
                  <a:txBody>
                    <a:bodyPr/>
                    <a:lstStyle/>
                    <a:p>
                      <a:pPr marL="0" lvl="0" indent="0" algn="r" rtl="0">
                        <a:spcBef>
                          <a:spcPts val="0"/>
                        </a:spcBef>
                        <a:spcAft>
                          <a:spcPts val="0"/>
                        </a:spcAft>
                        <a:buNone/>
                      </a:pPr>
                      <a:r>
                        <a:rPr lang="en" sz="1200">
                          <a:solidFill>
                            <a:srgbClr val="FFC904"/>
                          </a:solidFill>
                        </a:rPr>
                        <a:t>Estimated Total:</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solidFill>
                      <a:srgbClr val="555555"/>
                    </a:solidFill>
                  </a:tcPr>
                </a:tc>
                <a:tc>
                  <a:txBody>
                    <a:bodyPr/>
                    <a:lstStyle/>
                    <a:p>
                      <a:pPr marL="0" lvl="0" indent="0" rtl="0">
                        <a:spcBef>
                          <a:spcPts val="0"/>
                        </a:spcBef>
                        <a:spcAft>
                          <a:spcPts val="0"/>
                        </a:spcAft>
                        <a:buNone/>
                      </a:pPr>
                      <a:r>
                        <a:rPr lang="en" sz="1200">
                          <a:solidFill>
                            <a:srgbClr val="FFC904"/>
                          </a:solidFill>
                        </a:rPr>
                        <a:t>~$1000</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solidFill>
                      <a:srgbClr val="555555"/>
                    </a:solid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7"/>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Work Distribution </a:t>
            </a:r>
            <a:endParaRPr/>
          </a:p>
        </p:txBody>
      </p:sp>
      <p:graphicFrame>
        <p:nvGraphicFramePr>
          <p:cNvPr id="285" name="Google Shape;285;p47"/>
          <p:cNvGraphicFramePr/>
          <p:nvPr>
            <p:extLst>
              <p:ext uri="{D42A27DB-BD31-4B8C-83A1-F6EECF244321}">
                <p14:modId xmlns:p14="http://schemas.microsoft.com/office/powerpoint/2010/main" val="1251959573"/>
              </p:ext>
            </p:extLst>
          </p:nvPr>
        </p:nvGraphicFramePr>
        <p:xfrm>
          <a:off x="357913" y="1329600"/>
          <a:ext cx="8562837" cy="1910294"/>
        </p:xfrm>
        <a:graphic>
          <a:graphicData uri="http://schemas.openxmlformats.org/drawingml/2006/table">
            <a:tbl>
              <a:tblPr>
                <a:noFill/>
                <a:tableStyleId>{4DFBF09A-8A6F-443D-940C-00CE15DBB5F0}</a:tableStyleId>
              </a:tblPr>
              <a:tblGrid>
                <a:gridCol w="1303337">
                  <a:extLst>
                    <a:ext uri="{9D8B030D-6E8A-4147-A177-3AD203B41FA5}">
                      <a16:colId xmlns:a16="http://schemas.microsoft.com/office/drawing/2014/main" val="20000"/>
                    </a:ext>
                  </a:extLst>
                </a:gridCol>
                <a:gridCol w="1460600">
                  <a:extLst>
                    <a:ext uri="{9D8B030D-6E8A-4147-A177-3AD203B41FA5}">
                      <a16:colId xmlns:a16="http://schemas.microsoft.com/office/drawing/2014/main" val="20001"/>
                    </a:ext>
                  </a:extLst>
                </a:gridCol>
                <a:gridCol w="2405325">
                  <a:extLst>
                    <a:ext uri="{9D8B030D-6E8A-4147-A177-3AD203B41FA5}">
                      <a16:colId xmlns:a16="http://schemas.microsoft.com/office/drawing/2014/main" val="20002"/>
                    </a:ext>
                  </a:extLst>
                </a:gridCol>
                <a:gridCol w="1798975">
                  <a:extLst>
                    <a:ext uri="{9D8B030D-6E8A-4147-A177-3AD203B41FA5}">
                      <a16:colId xmlns:a16="http://schemas.microsoft.com/office/drawing/2014/main" val="20003"/>
                    </a:ext>
                  </a:extLst>
                </a:gridCol>
                <a:gridCol w="1594600">
                  <a:extLst>
                    <a:ext uri="{9D8B030D-6E8A-4147-A177-3AD203B41FA5}">
                      <a16:colId xmlns:a16="http://schemas.microsoft.com/office/drawing/2014/main" val="20004"/>
                    </a:ext>
                  </a:extLst>
                </a:gridCol>
              </a:tblGrid>
              <a:tr h="311875">
                <a:tc>
                  <a:txBody>
                    <a:bodyPr/>
                    <a:lstStyle/>
                    <a:p>
                      <a:pPr marL="63500" lvl="0" indent="-139700" algn="ctr" rtl="0">
                        <a:lnSpc>
                          <a:spcPct val="115000"/>
                        </a:lnSpc>
                        <a:spcBef>
                          <a:spcPts val="0"/>
                        </a:spcBef>
                        <a:spcAft>
                          <a:spcPts val="0"/>
                        </a:spcAft>
                        <a:buNone/>
                      </a:pPr>
                      <a:r>
                        <a:rPr lang="en" sz="1800" b="1"/>
                        <a:t> </a:t>
                      </a:r>
                      <a:endParaRPr sz="1800" b="1"/>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solidFill>
                      <a:srgbClr val="555555"/>
                    </a:solidFill>
                  </a:tcPr>
                </a:tc>
                <a:tc>
                  <a:txBody>
                    <a:bodyPr/>
                    <a:lstStyle/>
                    <a:p>
                      <a:pPr marL="0" lvl="0" indent="0" algn="ctr" rtl="0">
                        <a:lnSpc>
                          <a:spcPct val="115000"/>
                        </a:lnSpc>
                        <a:spcBef>
                          <a:spcPts val="0"/>
                        </a:spcBef>
                        <a:spcAft>
                          <a:spcPts val="0"/>
                        </a:spcAft>
                        <a:buNone/>
                      </a:pPr>
                      <a:r>
                        <a:rPr lang="en" sz="1800" b="1">
                          <a:solidFill>
                            <a:srgbClr val="FFC904"/>
                          </a:solidFill>
                        </a:rPr>
                        <a:t>Hardware</a:t>
                      </a:r>
                      <a:endParaRPr sz="1800" b="1"/>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solidFill>
                      <a:srgbClr val="555555"/>
                    </a:solidFill>
                  </a:tcPr>
                </a:tc>
                <a:tc>
                  <a:txBody>
                    <a:bodyPr/>
                    <a:lstStyle/>
                    <a:p>
                      <a:pPr marL="0" lvl="0" indent="0" algn="ctr" rtl="0">
                        <a:lnSpc>
                          <a:spcPct val="115000"/>
                        </a:lnSpc>
                        <a:spcBef>
                          <a:spcPts val="0"/>
                        </a:spcBef>
                        <a:spcAft>
                          <a:spcPts val="0"/>
                        </a:spcAft>
                        <a:buNone/>
                      </a:pPr>
                      <a:r>
                        <a:rPr lang="en" sz="1800" b="1">
                          <a:solidFill>
                            <a:srgbClr val="FFC904"/>
                          </a:solidFill>
                        </a:rPr>
                        <a:t>Mobile Application</a:t>
                      </a:r>
                      <a:endParaRPr sz="1800" b="1">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solidFill>
                      <a:srgbClr val="555555"/>
                    </a:solidFill>
                  </a:tcPr>
                </a:tc>
                <a:tc>
                  <a:txBody>
                    <a:bodyPr/>
                    <a:lstStyle/>
                    <a:p>
                      <a:pPr marL="0" lvl="0" indent="0" algn="ctr" rtl="0">
                        <a:lnSpc>
                          <a:spcPct val="115000"/>
                        </a:lnSpc>
                        <a:spcBef>
                          <a:spcPts val="0"/>
                        </a:spcBef>
                        <a:spcAft>
                          <a:spcPts val="0"/>
                        </a:spcAft>
                        <a:buNone/>
                      </a:pPr>
                      <a:r>
                        <a:rPr lang="en" sz="1800" b="1">
                          <a:solidFill>
                            <a:srgbClr val="FFC904"/>
                          </a:solidFill>
                        </a:rPr>
                        <a:t>Firmware</a:t>
                      </a:r>
                      <a:endParaRPr sz="1800" b="1"/>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solidFill>
                      <a:srgbClr val="555555"/>
                    </a:solidFill>
                  </a:tcPr>
                </a:tc>
                <a:tc>
                  <a:txBody>
                    <a:bodyPr/>
                    <a:lstStyle/>
                    <a:p>
                      <a:pPr marL="0" lvl="0" indent="0" algn="ctr" rtl="0">
                        <a:lnSpc>
                          <a:spcPct val="115000"/>
                        </a:lnSpc>
                        <a:spcBef>
                          <a:spcPts val="0"/>
                        </a:spcBef>
                        <a:spcAft>
                          <a:spcPts val="0"/>
                        </a:spcAft>
                        <a:buNone/>
                      </a:pPr>
                      <a:r>
                        <a:rPr lang="en" sz="1800" b="1">
                          <a:solidFill>
                            <a:srgbClr val="FFC904"/>
                          </a:solidFill>
                        </a:rPr>
                        <a:t>Pathing</a:t>
                      </a:r>
                      <a:endParaRPr sz="1800" b="1"/>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solidFill>
                      <a:srgbClr val="555555"/>
                    </a:solidFill>
                  </a:tcPr>
                </a:tc>
                <a:extLst>
                  <a:ext uri="{0D108BD9-81ED-4DB2-BD59-A6C34878D82A}">
                    <a16:rowId xmlns:a16="http://schemas.microsoft.com/office/drawing/2014/main" val="10000"/>
                  </a:ext>
                </a:extLst>
              </a:tr>
              <a:tr h="381050">
                <a:tc>
                  <a:txBody>
                    <a:bodyPr/>
                    <a:lstStyle/>
                    <a:p>
                      <a:pPr marL="0" lvl="0" indent="0" algn="ctr" rtl="0">
                        <a:lnSpc>
                          <a:spcPct val="115000"/>
                        </a:lnSpc>
                        <a:spcBef>
                          <a:spcPts val="0"/>
                        </a:spcBef>
                        <a:spcAft>
                          <a:spcPts val="0"/>
                        </a:spcAft>
                        <a:buNone/>
                      </a:pPr>
                      <a:r>
                        <a:rPr lang="en" sz="1200">
                          <a:solidFill>
                            <a:srgbClr val="FFC904"/>
                          </a:solidFill>
                        </a:rPr>
                        <a:t>Alexis Drayton </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63500" lvl="0" indent="-139700" algn="ctr" rtl="0">
                        <a:lnSpc>
                          <a:spcPct val="115000"/>
                        </a:lnSpc>
                        <a:spcBef>
                          <a:spcPts val="0"/>
                        </a:spcBef>
                        <a:spcAft>
                          <a:spcPts val="0"/>
                        </a:spcAft>
                        <a:buNone/>
                      </a:pP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63500" lvl="0" indent="-139700" algn="ctr" rtl="0">
                        <a:lnSpc>
                          <a:spcPct val="115000"/>
                        </a:lnSpc>
                        <a:spcBef>
                          <a:spcPts val="0"/>
                        </a:spcBef>
                        <a:spcAft>
                          <a:spcPts val="0"/>
                        </a:spcAft>
                        <a:buNone/>
                      </a:pPr>
                      <a:r>
                        <a:rPr lang="en" sz="1200">
                          <a:solidFill>
                            <a:srgbClr val="FFC904"/>
                          </a:solidFill>
                        </a:rPr>
                        <a:t>P</a:t>
                      </a:r>
                      <a:endParaRPr>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63500" lvl="0" indent="-139700" algn="ctr" rtl="0">
                        <a:lnSpc>
                          <a:spcPct val="115000"/>
                        </a:lnSpc>
                        <a:spcBef>
                          <a:spcPts val="0"/>
                        </a:spcBef>
                        <a:spcAft>
                          <a:spcPts val="0"/>
                        </a:spcAft>
                        <a:buNone/>
                      </a:pPr>
                      <a:r>
                        <a:rPr lang="en" sz="1200" dirty="0">
                          <a:solidFill>
                            <a:srgbClr val="FFC904"/>
                          </a:solidFill>
                        </a:rPr>
                        <a:t>S</a:t>
                      </a:r>
                      <a:endParaRPr sz="1200" dirty="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63500" lvl="0" indent="-139700" algn="ctr" rtl="0">
                        <a:lnSpc>
                          <a:spcPct val="115000"/>
                        </a:lnSpc>
                        <a:spcBef>
                          <a:spcPts val="0"/>
                        </a:spcBef>
                        <a:spcAft>
                          <a:spcPts val="0"/>
                        </a:spcAft>
                        <a:buNone/>
                      </a:pP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extLst>
                  <a:ext uri="{0D108BD9-81ED-4DB2-BD59-A6C34878D82A}">
                    <a16:rowId xmlns:a16="http://schemas.microsoft.com/office/drawing/2014/main" val="10001"/>
                  </a:ext>
                </a:extLst>
              </a:tr>
              <a:tr h="381050">
                <a:tc>
                  <a:txBody>
                    <a:bodyPr/>
                    <a:lstStyle/>
                    <a:p>
                      <a:pPr marL="63500" lvl="0" indent="-139700" algn="ctr" rtl="0">
                        <a:lnSpc>
                          <a:spcPct val="115000"/>
                        </a:lnSpc>
                        <a:spcBef>
                          <a:spcPts val="0"/>
                        </a:spcBef>
                        <a:spcAft>
                          <a:spcPts val="0"/>
                        </a:spcAft>
                        <a:buNone/>
                      </a:pPr>
                      <a:r>
                        <a:rPr lang="en" sz="1200">
                          <a:solidFill>
                            <a:srgbClr val="FFC904"/>
                          </a:solidFill>
                        </a:rPr>
                        <a:t>Sean McGarvey </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63500" lvl="0" indent="-139700" algn="ctr" rtl="0">
                        <a:lnSpc>
                          <a:spcPct val="115000"/>
                        </a:lnSpc>
                        <a:spcBef>
                          <a:spcPts val="0"/>
                        </a:spcBef>
                        <a:spcAft>
                          <a:spcPts val="0"/>
                        </a:spcAft>
                        <a:buNone/>
                      </a:pPr>
                      <a:r>
                        <a:rPr lang="en">
                          <a:solidFill>
                            <a:srgbClr val="FFC904"/>
                          </a:solidFill>
                        </a:rPr>
                        <a:t>P</a:t>
                      </a:r>
                      <a:endParaRPr>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63500" lvl="0" indent="-139700" algn="ctr" rtl="0">
                        <a:lnSpc>
                          <a:spcPct val="115000"/>
                        </a:lnSpc>
                        <a:spcBef>
                          <a:spcPts val="0"/>
                        </a:spcBef>
                        <a:spcAft>
                          <a:spcPts val="0"/>
                        </a:spcAft>
                        <a:buNone/>
                      </a:pP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63500" lvl="0" indent="-139700" algn="ctr" rtl="0">
                        <a:lnSpc>
                          <a:spcPct val="115000"/>
                        </a:lnSpc>
                        <a:spcBef>
                          <a:spcPts val="0"/>
                        </a:spcBef>
                        <a:spcAft>
                          <a:spcPts val="0"/>
                        </a:spcAft>
                        <a:buNone/>
                      </a:pPr>
                      <a:r>
                        <a:rPr lang="en-US" sz="1200" dirty="0">
                          <a:solidFill>
                            <a:srgbClr val="FFC904"/>
                          </a:solidFill>
                        </a:rPr>
                        <a:t>S</a:t>
                      </a:r>
                      <a:endParaRPr sz="1200" dirty="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63500" lvl="0" indent="-139700" algn="ctr" rtl="0">
                        <a:lnSpc>
                          <a:spcPct val="115000"/>
                        </a:lnSpc>
                        <a:spcBef>
                          <a:spcPts val="0"/>
                        </a:spcBef>
                        <a:spcAft>
                          <a:spcPts val="0"/>
                        </a:spcAft>
                        <a:buNone/>
                      </a:pPr>
                      <a:r>
                        <a:rPr lang="en" sz="1200">
                          <a:solidFill>
                            <a:srgbClr val="FFC904"/>
                          </a:solidFill>
                        </a:rPr>
                        <a:t>  </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extLst>
                  <a:ext uri="{0D108BD9-81ED-4DB2-BD59-A6C34878D82A}">
                    <a16:rowId xmlns:a16="http://schemas.microsoft.com/office/drawing/2014/main" val="10002"/>
                  </a:ext>
                </a:extLst>
              </a:tr>
              <a:tr h="381050">
                <a:tc>
                  <a:txBody>
                    <a:bodyPr/>
                    <a:lstStyle/>
                    <a:p>
                      <a:pPr marL="63500" lvl="0" indent="-139700" algn="ctr" rtl="0">
                        <a:lnSpc>
                          <a:spcPct val="115000"/>
                        </a:lnSpc>
                        <a:spcBef>
                          <a:spcPts val="0"/>
                        </a:spcBef>
                        <a:spcAft>
                          <a:spcPts val="0"/>
                        </a:spcAft>
                        <a:buNone/>
                      </a:pPr>
                      <a:r>
                        <a:rPr lang="en" sz="1200">
                          <a:solidFill>
                            <a:srgbClr val="FFC904"/>
                          </a:solidFill>
                        </a:rPr>
                        <a:t> Wyatt Schmitz </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63500" lvl="0" indent="-139700" algn="ctr" rtl="0">
                        <a:lnSpc>
                          <a:spcPct val="115000"/>
                        </a:lnSpc>
                        <a:spcBef>
                          <a:spcPts val="0"/>
                        </a:spcBef>
                        <a:spcAft>
                          <a:spcPts val="0"/>
                        </a:spcAft>
                        <a:buNone/>
                      </a:pPr>
                      <a:endParaRPr sz="1200" dirty="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63500" lvl="0" indent="-139700" algn="ctr" rtl="0">
                        <a:lnSpc>
                          <a:spcPct val="115000"/>
                        </a:lnSpc>
                        <a:spcBef>
                          <a:spcPts val="0"/>
                        </a:spcBef>
                        <a:spcAft>
                          <a:spcPts val="0"/>
                        </a:spcAft>
                        <a:buNone/>
                      </a:pP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63500" lvl="0" indent="-139700" algn="ctr" rtl="0">
                        <a:lnSpc>
                          <a:spcPct val="115000"/>
                        </a:lnSpc>
                        <a:spcBef>
                          <a:spcPts val="0"/>
                        </a:spcBef>
                        <a:spcAft>
                          <a:spcPts val="0"/>
                        </a:spcAft>
                        <a:buNone/>
                      </a:pP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63500" lvl="0" indent="-139700" algn="ctr" rtl="0">
                        <a:lnSpc>
                          <a:spcPct val="115000"/>
                        </a:lnSpc>
                        <a:spcBef>
                          <a:spcPts val="0"/>
                        </a:spcBef>
                        <a:spcAft>
                          <a:spcPts val="0"/>
                        </a:spcAft>
                        <a:buNone/>
                      </a:pPr>
                      <a:r>
                        <a:rPr lang="en">
                          <a:solidFill>
                            <a:srgbClr val="FFC904"/>
                          </a:solidFill>
                        </a:rPr>
                        <a:t>P  </a:t>
                      </a:r>
                      <a:endParaRPr>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extLst>
                  <a:ext uri="{0D108BD9-81ED-4DB2-BD59-A6C34878D82A}">
                    <a16:rowId xmlns:a16="http://schemas.microsoft.com/office/drawing/2014/main" val="10003"/>
                  </a:ext>
                </a:extLst>
              </a:tr>
              <a:tr h="275375">
                <a:tc>
                  <a:txBody>
                    <a:bodyPr/>
                    <a:lstStyle/>
                    <a:p>
                      <a:pPr marL="63500" lvl="0" indent="-139700" algn="ctr" rtl="0">
                        <a:lnSpc>
                          <a:spcPct val="115000"/>
                        </a:lnSpc>
                        <a:spcBef>
                          <a:spcPts val="0"/>
                        </a:spcBef>
                        <a:spcAft>
                          <a:spcPts val="0"/>
                        </a:spcAft>
                        <a:buNone/>
                      </a:pPr>
                      <a:r>
                        <a:rPr lang="en" sz="1200">
                          <a:solidFill>
                            <a:srgbClr val="FFC904"/>
                          </a:solidFill>
                        </a:rPr>
                        <a:t> Chris Vento</a:t>
                      </a: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63500" lvl="0" indent="-139700" algn="ctr" rtl="0">
                        <a:lnSpc>
                          <a:spcPct val="115000"/>
                        </a:lnSpc>
                        <a:spcBef>
                          <a:spcPts val="0"/>
                        </a:spcBef>
                        <a:spcAft>
                          <a:spcPts val="0"/>
                        </a:spcAft>
                        <a:buNone/>
                      </a:pPr>
                      <a:r>
                        <a:rPr lang="en" sz="1200" dirty="0">
                          <a:solidFill>
                            <a:srgbClr val="FFC904"/>
                          </a:solidFill>
                        </a:rPr>
                        <a:t>S</a:t>
                      </a:r>
                      <a:endParaRPr sz="1200" dirty="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63500" lvl="0" indent="-139700" algn="ctr" rtl="0">
                        <a:lnSpc>
                          <a:spcPct val="115000"/>
                        </a:lnSpc>
                        <a:spcBef>
                          <a:spcPts val="0"/>
                        </a:spcBef>
                        <a:spcAft>
                          <a:spcPts val="0"/>
                        </a:spcAft>
                        <a:buNone/>
                      </a:pPr>
                      <a:endParaRPr sz="120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63500" lvl="0" indent="-139700" algn="ctr" rtl="0">
                        <a:lnSpc>
                          <a:spcPct val="115000"/>
                        </a:lnSpc>
                        <a:spcBef>
                          <a:spcPts val="0"/>
                        </a:spcBef>
                        <a:spcAft>
                          <a:spcPts val="0"/>
                        </a:spcAft>
                        <a:buNone/>
                      </a:pPr>
                      <a:r>
                        <a:rPr lang="en">
                          <a:solidFill>
                            <a:srgbClr val="FFC904"/>
                          </a:solidFill>
                        </a:rPr>
                        <a:t>P</a:t>
                      </a:r>
                      <a:endParaRPr>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tc>
                  <a:txBody>
                    <a:bodyPr/>
                    <a:lstStyle/>
                    <a:p>
                      <a:pPr marL="63500" lvl="0" indent="-139700" algn="ctr" rtl="0">
                        <a:lnSpc>
                          <a:spcPct val="115000"/>
                        </a:lnSpc>
                        <a:spcBef>
                          <a:spcPts val="0"/>
                        </a:spcBef>
                        <a:spcAft>
                          <a:spcPts val="0"/>
                        </a:spcAft>
                        <a:buNone/>
                      </a:pPr>
                      <a:r>
                        <a:rPr lang="en" sz="1200" dirty="0">
                          <a:solidFill>
                            <a:srgbClr val="FFC904"/>
                          </a:solidFill>
                        </a:rPr>
                        <a:t>  </a:t>
                      </a:r>
                      <a:endParaRPr sz="1200" dirty="0">
                        <a:solidFill>
                          <a:srgbClr val="FFC904"/>
                        </a:solidFill>
                      </a:endParaRPr>
                    </a:p>
                  </a:txBody>
                  <a:tcPr marL="63500" marR="63500" marT="63500" marB="63500">
                    <a:lnL w="12700" cap="flat" cmpd="sng">
                      <a:solidFill>
                        <a:srgbClr val="B7B7B7"/>
                      </a:solidFill>
                      <a:prstDash val="solid"/>
                      <a:round/>
                      <a:headEnd type="none" w="sm" len="sm"/>
                      <a:tailEnd type="none" w="sm" len="sm"/>
                    </a:lnL>
                    <a:lnR w="12700" cap="flat" cmpd="sng">
                      <a:solidFill>
                        <a:srgbClr val="B7B7B7"/>
                      </a:solidFill>
                      <a:prstDash val="solid"/>
                      <a:round/>
                      <a:headEnd type="none" w="sm" len="sm"/>
                      <a:tailEnd type="none" w="sm" len="sm"/>
                    </a:lnR>
                    <a:lnT w="12700" cap="flat" cmpd="sng">
                      <a:solidFill>
                        <a:srgbClr val="B7B7B7"/>
                      </a:solidFill>
                      <a:prstDash val="solid"/>
                      <a:round/>
                      <a:headEnd type="none" w="sm" len="sm"/>
                      <a:tailEnd type="none" w="sm" len="sm"/>
                    </a:lnT>
                    <a:lnB w="12700" cap="flat" cmpd="sng">
                      <a:solidFill>
                        <a:srgbClr val="B7B7B7"/>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286" name="Google Shape;286;p47"/>
          <p:cNvSpPr txBox="1"/>
          <p:nvPr/>
        </p:nvSpPr>
        <p:spPr>
          <a:xfrm>
            <a:off x="406550" y="3459800"/>
            <a:ext cx="2427000" cy="1102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a:solidFill>
                  <a:srgbClr val="FFC904"/>
                </a:solidFill>
              </a:rPr>
              <a:t>P: Primary </a:t>
            </a:r>
            <a:endParaRPr>
              <a:solidFill>
                <a:srgbClr val="FFC904"/>
              </a:solidFill>
            </a:endParaRPr>
          </a:p>
          <a:p>
            <a:pPr marL="0" lvl="0" indent="0">
              <a:spcBef>
                <a:spcPts val="0"/>
              </a:spcBef>
              <a:spcAft>
                <a:spcPts val="0"/>
              </a:spcAft>
              <a:buNone/>
            </a:pPr>
            <a:r>
              <a:rPr lang="en">
                <a:solidFill>
                  <a:srgbClr val="FFC904"/>
                </a:solidFill>
              </a:rPr>
              <a:t>s: Secondary </a:t>
            </a:r>
            <a:endParaRPr>
              <a:solidFill>
                <a:srgbClr val="FFC904"/>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48"/>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Future Improvements</a:t>
            </a:r>
            <a:endParaRPr/>
          </a:p>
        </p:txBody>
      </p:sp>
      <p:sp>
        <p:nvSpPr>
          <p:cNvPr id="292" name="Google Shape;292;p4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AutoNum type="arabicPeriod"/>
            </a:pPr>
            <a:r>
              <a:rPr lang="en"/>
              <a:t>Detailed notifications to the mobile application.</a:t>
            </a:r>
            <a:endParaRPr/>
          </a:p>
          <a:p>
            <a:pPr marL="457200" lvl="0" indent="-381000" rtl="0">
              <a:spcBef>
                <a:spcPts val="0"/>
              </a:spcBef>
              <a:spcAft>
                <a:spcPts val="0"/>
              </a:spcAft>
              <a:buSzPts val="2400"/>
              <a:buAutoNum type="arabicPeriod"/>
            </a:pPr>
            <a:r>
              <a:rPr lang="en"/>
              <a:t>Improve on current flow to motors to handle more weight.</a:t>
            </a:r>
            <a:endParaRPr/>
          </a:p>
          <a:p>
            <a:pPr marL="457200" lvl="0" indent="-381000" rtl="0">
              <a:spcBef>
                <a:spcPts val="0"/>
              </a:spcBef>
              <a:spcAft>
                <a:spcPts val="0"/>
              </a:spcAft>
              <a:buSzPts val="2400"/>
              <a:buAutoNum type="arabicPeriod"/>
            </a:pPr>
            <a:r>
              <a:rPr lang="en"/>
              <a:t>The use of LIDAR instead of GPS.</a:t>
            </a:r>
            <a:endParaRPr/>
          </a:p>
          <a:p>
            <a:pPr marL="457200" lvl="0" indent="-381000">
              <a:spcBef>
                <a:spcPts val="0"/>
              </a:spcBef>
              <a:spcAft>
                <a:spcPts val="0"/>
              </a:spcAft>
              <a:buSzPts val="2400"/>
              <a:buAutoNum type="arabicPeriod"/>
            </a:pPr>
            <a:r>
              <a:rPr lang="en"/>
              <a:t>Weather proofing and robustness for trash collection. </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49"/>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solidFill>
                  <a:srgbClr val="FFC904"/>
                </a:solidFill>
              </a:rPr>
              <a:t>Questions?</a:t>
            </a:r>
            <a:endParaRPr>
              <a:solidFill>
                <a:srgbClr val="FFC904"/>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2370953" y="0"/>
            <a:ext cx="4402094" cy="5143500"/>
          </a:xfrm>
          <a:prstGeom prst="rect">
            <a:avLst/>
          </a:prstGeom>
          <a:noFill/>
          <a:ln>
            <a:noFill/>
          </a:ln>
        </p:spPr>
      </p:pic>
      <p:sp>
        <p:nvSpPr>
          <p:cNvPr id="75" name="Google Shape;75;p16"/>
          <p:cNvSpPr/>
          <p:nvPr/>
        </p:nvSpPr>
        <p:spPr>
          <a:xfrm>
            <a:off x="4152675" y="1752375"/>
            <a:ext cx="479700" cy="460800"/>
          </a:xfrm>
          <a:prstGeom prst="rect">
            <a:avLst/>
          </a:prstGeom>
          <a:solidFill>
            <a:srgbClr val="DAE8FC"/>
          </a:solidFill>
          <a:ln w="9525" cap="flat" cmpd="sng">
            <a:solidFill>
              <a:srgbClr val="DAE8F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6" name="Google Shape;76;p16"/>
          <p:cNvSpPr/>
          <p:nvPr/>
        </p:nvSpPr>
        <p:spPr>
          <a:xfrm>
            <a:off x="4847975" y="1532150"/>
            <a:ext cx="479700" cy="5040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7" name="Google Shape;77;p16"/>
          <p:cNvSpPr/>
          <p:nvPr/>
        </p:nvSpPr>
        <p:spPr>
          <a:xfrm>
            <a:off x="4296100" y="1859875"/>
            <a:ext cx="479700" cy="460800"/>
          </a:xfrm>
          <a:prstGeom prst="rect">
            <a:avLst/>
          </a:prstGeom>
          <a:solidFill>
            <a:srgbClr val="DAE8FC"/>
          </a:solidFill>
          <a:ln w="9525" cap="flat" cmpd="sng">
            <a:solidFill>
              <a:srgbClr val="DAE8F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8" name="Google Shape;78;p16"/>
          <p:cNvSpPr/>
          <p:nvPr/>
        </p:nvSpPr>
        <p:spPr>
          <a:xfrm>
            <a:off x="4254975" y="1258250"/>
            <a:ext cx="436200" cy="124500"/>
          </a:xfrm>
          <a:prstGeom prst="rect">
            <a:avLst/>
          </a:prstGeom>
          <a:solidFill>
            <a:srgbClr val="DAE8FC"/>
          </a:solidFill>
          <a:ln w="9525" cap="flat" cmpd="sng">
            <a:solidFill>
              <a:srgbClr val="DAE8FC"/>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Specifications and Requirements </a:t>
            </a:r>
            <a:endParaRPr/>
          </a:p>
        </p:txBody>
      </p:sp>
      <p:sp>
        <p:nvSpPr>
          <p:cNvPr id="84" name="Google Shape;84;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42900" algn="just" rtl="0">
              <a:lnSpc>
                <a:spcPct val="150000"/>
              </a:lnSpc>
              <a:spcBef>
                <a:spcPts val="0"/>
              </a:spcBef>
              <a:spcAft>
                <a:spcPts val="0"/>
              </a:spcAft>
              <a:buClr>
                <a:srgbClr val="FFC904"/>
              </a:buClr>
              <a:buSzPts val="1800"/>
              <a:buChar char="●"/>
            </a:pPr>
            <a:r>
              <a:rPr lang="en" sz="1800" dirty="0">
                <a:solidFill>
                  <a:srgbClr val="FFC904"/>
                </a:solidFill>
              </a:rPr>
              <a:t>Capable of carrying up to 50lbs.</a:t>
            </a:r>
            <a:endParaRPr sz="1800" dirty="0">
              <a:solidFill>
                <a:srgbClr val="FFC904"/>
              </a:solidFill>
            </a:endParaRPr>
          </a:p>
          <a:p>
            <a:pPr marL="457200" lvl="0" indent="-342900" algn="just" rtl="0">
              <a:lnSpc>
                <a:spcPct val="150000"/>
              </a:lnSpc>
              <a:spcBef>
                <a:spcPts val="0"/>
              </a:spcBef>
              <a:spcAft>
                <a:spcPts val="0"/>
              </a:spcAft>
              <a:buClr>
                <a:srgbClr val="FFC904"/>
              </a:buClr>
              <a:buSzPts val="1800"/>
              <a:buChar char="●"/>
            </a:pPr>
            <a:r>
              <a:rPr lang="en" sz="1800" dirty="0">
                <a:solidFill>
                  <a:srgbClr val="FFC904"/>
                </a:solidFill>
              </a:rPr>
              <a:t>User Interface with a Mobile Application</a:t>
            </a:r>
            <a:endParaRPr sz="1800" dirty="0">
              <a:solidFill>
                <a:srgbClr val="FFC904"/>
              </a:solidFill>
            </a:endParaRPr>
          </a:p>
          <a:p>
            <a:pPr marL="457200" lvl="0" indent="-342900" algn="just" rtl="0">
              <a:lnSpc>
                <a:spcPct val="150000"/>
              </a:lnSpc>
              <a:spcBef>
                <a:spcPts val="0"/>
              </a:spcBef>
              <a:spcAft>
                <a:spcPts val="0"/>
              </a:spcAft>
              <a:buClr>
                <a:srgbClr val="FFC904"/>
              </a:buClr>
              <a:buSzPts val="1800"/>
              <a:buChar char="●"/>
            </a:pPr>
            <a:r>
              <a:rPr lang="en" sz="1800" dirty="0">
                <a:solidFill>
                  <a:srgbClr val="FFC904"/>
                </a:solidFill>
              </a:rPr>
              <a:t>Battery capacity of 20Ah</a:t>
            </a:r>
            <a:endParaRPr sz="1800" dirty="0">
              <a:solidFill>
                <a:srgbClr val="FFC904"/>
              </a:solidFill>
            </a:endParaRPr>
          </a:p>
          <a:p>
            <a:pPr marL="457200" lvl="0" indent="-342900" algn="just" rtl="0">
              <a:lnSpc>
                <a:spcPct val="150000"/>
              </a:lnSpc>
              <a:spcBef>
                <a:spcPts val="0"/>
              </a:spcBef>
              <a:spcAft>
                <a:spcPts val="0"/>
              </a:spcAft>
              <a:buClr>
                <a:srgbClr val="FFC904"/>
              </a:buClr>
              <a:buSzPts val="1800"/>
              <a:buChar char="●"/>
            </a:pPr>
            <a:r>
              <a:rPr lang="en" sz="1800" dirty="0">
                <a:solidFill>
                  <a:srgbClr val="FFC904"/>
                </a:solidFill>
              </a:rPr>
              <a:t>User manual control</a:t>
            </a:r>
            <a:endParaRPr sz="1800" dirty="0">
              <a:solidFill>
                <a:srgbClr val="FFC904"/>
              </a:solidFill>
            </a:endParaRPr>
          </a:p>
          <a:p>
            <a:pPr marL="457200" lvl="0" indent="-342900" algn="just" rtl="0">
              <a:lnSpc>
                <a:spcPct val="150000"/>
              </a:lnSpc>
              <a:spcBef>
                <a:spcPts val="0"/>
              </a:spcBef>
              <a:spcAft>
                <a:spcPts val="0"/>
              </a:spcAft>
              <a:buClr>
                <a:srgbClr val="FFC904"/>
              </a:buClr>
              <a:buSzPts val="1800"/>
              <a:buChar char="●"/>
            </a:pPr>
            <a:r>
              <a:rPr lang="en" sz="1800" dirty="0">
                <a:solidFill>
                  <a:srgbClr val="FFC904"/>
                </a:solidFill>
              </a:rPr>
              <a:t>1 camera for </a:t>
            </a:r>
            <a:r>
              <a:rPr lang="en-US" sz="1800" dirty="0">
                <a:solidFill>
                  <a:srgbClr val="FFC904"/>
                </a:solidFill>
              </a:rPr>
              <a:t>destination</a:t>
            </a:r>
            <a:r>
              <a:rPr lang="en" sz="1800" dirty="0">
                <a:solidFill>
                  <a:srgbClr val="FFC904"/>
                </a:solidFill>
              </a:rPr>
              <a:t> recognition</a:t>
            </a:r>
            <a:endParaRPr sz="1800" dirty="0">
              <a:solidFill>
                <a:srgbClr val="FFC904"/>
              </a:solidFill>
            </a:endParaRPr>
          </a:p>
          <a:p>
            <a:pPr marL="457200" lvl="0" indent="-342900" algn="just" rtl="0">
              <a:lnSpc>
                <a:spcPct val="150000"/>
              </a:lnSpc>
              <a:spcBef>
                <a:spcPts val="0"/>
              </a:spcBef>
              <a:spcAft>
                <a:spcPts val="0"/>
              </a:spcAft>
              <a:buClr>
                <a:srgbClr val="FFC904"/>
              </a:buClr>
              <a:buSzPts val="1800"/>
              <a:buChar char="●"/>
            </a:pPr>
            <a:r>
              <a:rPr lang="en" sz="1800" dirty="0">
                <a:solidFill>
                  <a:srgbClr val="FFC904"/>
                </a:solidFill>
              </a:rPr>
              <a:t>Collision avoidance capabilities up to 2 meters</a:t>
            </a:r>
            <a:endParaRPr sz="1800" dirty="0">
              <a:solidFill>
                <a:srgbClr val="FFC904"/>
              </a:solidFill>
            </a:endParaRPr>
          </a:p>
          <a:p>
            <a:pPr marL="457200" lvl="0" indent="-342900" algn="just" rtl="0">
              <a:lnSpc>
                <a:spcPct val="150000"/>
              </a:lnSpc>
              <a:spcBef>
                <a:spcPts val="0"/>
              </a:spcBef>
              <a:spcAft>
                <a:spcPts val="0"/>
              </a:spcAft>
              <a:buClr>
                <a:srgbClr val="FFC904"/>
              </a:buClr>
              <a:buSzPts val="1800"/>
              <a:buChar char="●"/>
            </a:pPr>
            <a:r>
              <a:rPr lang="en" sz="1800" dirty="0">
                <a:solidFill>
                  <a:srgbClr val="FFC904"/>
                </a:solidFill>
              </a:rPr>
              <a:t>Chassis no smaller than Trash can (2 ft x 2ft)</a:t>
            </a:r>
            <a:endParaRPr sz="1800" dirty="0">
              <a:solidFill>
                <a:srgbClr val="FFC904"/>
              </a:solidFill>
            </a:endParaRPr>
          </a:p>
          <a:p>
            <a:pPr marL="0" lvl="0" indent="0" algn="just" rtl="0">
              <a:lnSpc>
                <a:spcPct val="150000"/>
              </a:lnSpc>
              <a:spcBef>
                <a:spcPts val="0"/>
              </a:spcBef>
              <a:spcAft>
                <a:spcPts val="0"/>
              </a:spcAft>
              <a:buClr>
                <a:srgbClr val="000000"/>
              </a:buClr>
              <a:buSzPts val="1100"/>
              <a:buFont typeface="Arial"/>
              <a:buNone/>
            </a:pPr>
            <a:r>
              <a:rPr lang="en" sz="1800" dirty="0">
                <a:solidFill>
                  <a:srgbClr val="FFC904"/>
                </a:solidFill>
              </a:rPr>
              <a:t> </a:t>
            </a:r>
            <a:endParaRPr sz="1800" dirty="0">
              <a:solidFill>
                <a:srgbClr val="FFC904"/>
              </a:solidFill>
            </a:endParaRPr>
          </a:p>
          <a:p>
            <a:pPr marL="457200" lvl="0" indent="0" algn="just" rtl="0">
              <a:lnSpc>
                <a:spcPct val="150000"/>
              </a:lnSpc>
              <a:spcBef>
                <a:spcPts val="0"/>
              </a:spcBef>
              <a:spcAft>
                <a:spcPts val="0"/>
              </a:spcAft>
              <a:buNone/>
            </a:pPr>
            <a:endParaRPr sz="1800" dirty="0"/>
          </a:p>
          <a:p>
            <a:pPr marL="0" lvl="0" indent="0">
              <a:lnSpc>
                <a:spcPct val="150000"/>
              </a:lnSpc>
              <a:spcBef>
                <a:spcPts val="0"/>
              </a:spcBef>
              <a:spcAft>
                <a:spcPts val="1600"/>
              </a:spcAft>
              <a:buNone/>
            </a:pPr>
            <a:endParaRPr sz="18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Operating Procedure</a:t>
            </a:r>
            <a:endParaRPr/>
          </a:p>
        </p:txBody>
      </p:sp>
      <p:sp>
        <p:nvSpPr>
          <p:cNvPr id="90" name="Google Shape;90;p18"/>
          <p:cNvSpPr txBox="1">
            <a:spLocks noGrp="1"/>
          </p:cNvSpPr>
          <p:nvPr>
            <p:ph type="body" idx="1"/>
          </p:nvPr>
        </p:nvSpPr>
        <p:spPr>
          <a:xfrm>
            <a:off x="311700" y="945306"/>
            <a:ext cx="8520600" cy="3416400"/>
          </a:xfrm>
          <a:prstGeom prst="rect">
            <a:avLst/>
          </a:prstGeom>
        </p:spPr>
        <p:txBody>
          <a:bodyPr spcFirstLastPara="1" wrap="square" lIns="91425" tIns="91425" rIns="91425" bIns="91425" anchor="t" anchorCtr="0">
            <a:noAutofit/>
          </a:bodyPr>
          <a:lstStyle/>
          <a:p>
            <a:pPr fontAlgn="base"/>
            <a:r>
              <a:rPr lang="en-US" sz="2000" dirty="0"/>
              <a:t>User Sets the schedule on the application and calibrates a base path from curbside to the home base.</a:t>
            </a:r>
          </a:p>
          <a:p>
            <a:pPr fontAlgn="base"/>
            <a:r>
              <a:rPr lang="en-US" sz="2000" dirty="0"/>
              <a:t>GPS location is saved at both points.</a:t>
            </a:r>
          </a:p>
          <a:p>
            <a:pPr fontAlgn="base"/>
            <a:r>
              <a:rPr lang="en-US" sz="2000" dirty="0"/>
              <a:t>Once the path is set, SPARC remains in standby until schedule is triggered.</a:t>
            </a:r>
          </a:p>
          <a:p>
            <a:pPr fontAlgn="base"/>
            <a:r>
              <a:rPr lang="en-US" sz="2000" dirty="0"/>
              <a:t>Wake up on schedule interrupt.</a:t>
            </a:r>
          </a:p>
          <a:p>
            <a:pPr fontAlgn="base"/>
            <a:r>
              <a:rPr lang="en-US" sz="2000" dirty="0"/>
              <a:t>Follow the reverse path checking for destination location as it goes.</a:t>
            </a:r>
          </a:p>
          <a:p>
            <a:pPr fontAlgn="base"/>
            <a:r>
              <a:rPr lang="en-US" sz="2000" dirty="0"/>
              <a:t>Drives to Pixy Cam tag until it can’t see it.</a:t>
            </a:r>
          </a:p>
          <a:p>
            <a:pPr fontAlgn="base"/>
            <a:r>
              <a:rPr lang="en-US" sz="2000" dirty="0"/>
              <a:t>Standby for a wait period for trash collection.</a:t>
            </a:r>
          </a:p>
          <a:p>
            <a:pPr fontAlgn="base"/>
            <a:r>
              <a:rPr lang="en-US" sz="2000" dirty="0"/>
              <a:t>Once wait period ends, return to home base and remains in standby until next schedule interrupt.  </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6DA7A-3A48-4C30-BB7E-AAB03771371D}"/>
              </a:ext>
            </a:extLst>
          </p:cNvPr>
          <p:cNvSpPr>
            <a:spLocks noGrp="1"/>
          </p:cNvSpPr>
          <p:nvPr>
            <p:ph type="title"/>
          </p:nvPr>
        </p:nvSpPr>
        <p:spPr/>
        <p:txBody>
          <a:bodyPr/>
          <a:lstStyle/>
          <a:p>
            <a:r>
              <a:rPr lang="en-US" dirty="0">
                <a:solidFill>
                  <a:srgbClr val="FFC904"/>
                </a:solidFill>
              </a:rPr>
              <a:t>Hardware Overview</a:t>
            </a:r>
          </a:p>
        </p:txBody>
      </p:sp>
    </p:spTree>
    <p:extLst>
      <p:ext uri="{BB962C8B-B14F-4D97-AF65-F5344CB8AC3E}">
        <p14:creationId xmlns:p14="http://schemas.microsoft.com/office/powerpoint/2010/main" val="27860097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9"/>
          <p:cNvSpPr txBox="1">
            <a:spLocks noGrp="1"/>
          </p:cNvSpPr>
          <p:nvPr>
            <p:ph type="title"/>
          </p:nvPr>
        </p:nvSpPr>
        <p:spPr>
          <a:xfrm>
            <a:off x="311700" y="19787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Charging Platform (Home Base)</a:t>
            </a:r>
            <a:endParaRPr/>
          </a:p>
        </p:txBody>
      </p:sp>
      <p:sp>
        <p:nvSpPr>
          <p:cNvPr id="96" name="Google Shape;96;p1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1000" rtl="0">
              <a:spcBef>
                <a:spcPts val="0"/>
              </a:spcBef>
              <a:spcAft>
                <a:spcPts val="0"/>
              </a:spcAft>
              <a:buSzPts val="2400"/>
              <a:buChar char="●"/>
            </a:pPr>
            <a:r>
              <a:rPr lang="en" dirty="0"/>
              <a:t>Plugs into standard 120V AC Wall outlet.</a:t>
            </a:r>
            <a:endParaRPr dirty="0"/>
          </a:p>
          <a:p>
            <a:pPr marL="457200" lvl="0" indent="-381000" rtl="0">
              <a:spcBef>
                <a:spcPts val="0"/>
              </a:spcBef>
              <a:spcAft>
                <a:spcPts val="0"/>
              </a:spcAft>
              <a:buSzPts val="2400"/>
              <a:buChar char="●"/>
            </a:pPr>
            <a:r>
              <a:rPr lang="en" dirty="0"/>
              <a:t>AC/DC Laptop Charger with Barrel Jack</a:t>
            </a:r>
            <a:endParaRPr dirty="0"/>
          </a:p>
          <a:p>
            <a:pPr marL="914400" lvl="1" indent="-342900" rtl="0">
              <a:spcBef>
                <a:spcPts val="0"/>
              </a:spcBef>
              <a:spcAft>
                <a:spcPts val="0"/>
              </a:spcAft>
              <a:buSzPts val="1800"/>
              <a:buChar char="○"/>
            </a:pPr>
            <a:r>
              <a:rPr lang="en" dirty="0"/>
              <a:t>18V, 3A Output</a:t>
            </a:r>
            <a:endParaRPr dirty="0"/>
          </a:p>
          <a:p>
            <a:pPr marL="457200" lvl="0" indent="-381000" rtl="0">
              <a:spcBef>
                <a:spcPts val="0"/>
              </a:spcBef>
              <a:spcAft>
                <a:spcPts val="0"/>
              </a:spcAft>
              <a:buSzPts val="2400"/>
              <a:buChar char="●"/>
            </a:pPr>
            <a:r>
              <a:rPr lang="en" dirty="0"/>
              <a:t>Three 2A 16V Regulators for output to Main Unit</a:t>
            </a:r>
            <a:endParaRPr dirty="0"/>
          </a:p>
          <a:p>
            <a:pPr marL="457200" lvl="0" indent="-381000" rtl="0">
              <a:spcBef>
                <a:spcPts val="0"/>
              </a:spcBef>
              <a:spcAft>
                <a:spcPts val="0"/>
              </a:spcAft>
              <a:buSzPts val="2400"/>
              <a:buChar char="●"/>
            </a:pPr>
            <a:r>
              <a:rPr lang="en" dirty="0"/>
              <a:t>One 2A 3.3V Regulator to power RF Receivers.</a:t>
            </a:r>
            <a:endParaRPr dirty="0"/>
          </a:p>
          <a:p>
            <a:pPr marL="457200" lvl="0" indent="-381000" rtl="0">
              <a:spcBef>
                <a:spcPts val="0"/>
              </a:spcBef>
              <a:spcAft>
                <a:spcPts val="0"/>
              </a:spcAft>
              <a:buSzPts val="2400"/>
              <a:buChar char="●"/>
            </a:pPr>
            <a:r>
              <a:rPr lang="en" dirty="0"/>
              <a:t>Two RF Receivers (315MHz and 433MHz), into SR NOR Latch to enable or disable output from 16V Regulators</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pic>
        <p:nvPicPr>
          <p:cNvPr id="3074" name="Picture 2" descr="https://lh4.googleusercontent.com/cqDjIyej4-M1KGd9JnBf5G61S54BE-k84kFbOCHMzKWyEw51goyYt3XCe5Omx2F_y34xd7m-PnjJfkKSeCAJ4q6UoYDkPVjVphzzzgKz_L0IZ1dk-NoBj6tuovoOb8EQT87ETf0qnK4">
            <a:extLst>
              <a:ext uri="{FF2B5EF4-FFF2-40B4-BE49-F238E27FC236}">
                <a16:creationId xmlns:a16="http://schemas.microsoft.com/office/drawing/2014/main" id="{1113230A-CB4D-4B19-8917-D8AE13A9CF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006" y="97811"/>
            <a:ext cx="7519987" cy="494787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theme/theme1.xml><?xml version="1.0" encoding="utf-8"?>
<a:theme xmlns:a="http://schemas.openxmlformats.org/drawingml/2006/main" name="Simple Dark">
  <a:themeElements>
    <a:clrScheme name="Simple Dark">
      <a:dk1>
        <a:srgbClr val="FFFFFF"/>
      </a:dk1>
      <a:lt1>
        <a:srgbClr val="212121"/>
      </a:lt1>
      <a:dk2>
        <a:srgbClr val="303030"/>
      </a:dk2>
      <a:lt2>
        <a:srgbClr val="ADADAD"/>
      </a:lt2>
      <a:accent1>
        <a:srgbClr val="009688"/>
      </a:accent1>
      <a:accent2>
        <a:srgbClr val="EEEEEE"/>
      </a:accent2>
      <a:accent3>
        <a:srgbClr val="78909C"/>
      </a:accent3>
      <a:accent4>
        <a:srgbClr val="FFAB40"/>
      </a:accent4>
      <a:accent5>
        <a:srgbClr val="4DD0E1"/>
      </a:accent5>
      <a:accent6>
        <a:srgbClr val="EEFF41"/>
      </a:accent6>
      <a:hlink>
        <a:srgbClr val="4DD0E1"/>
      </a:hlink>
      <a:folHlink>
        <a:srgbClr val="4DD0E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1143</TotalTime>
  <Words>1231</Words>
  <Application>Microsoft Office PowerPoint</Application>
  <PresentationFormat>On-screen Show (16:9)</PresentationFormat>
  <Paragraphs>256</Paragraphs>
  <Slides>38</Slides>
  <Notes>36</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38</vt:i4>
      </vt:variant>
    </vt:vector>
  </HeadingPairs>
  <TitlesOfParts>
    <vt:vector size="41" baseType="lpstr">
      <vt:lpstr>Arial</vt:lpstr>
      <vt:lpstr>Georgia</vt:lpstr>
      <vt:lpstr>Simple Dark</vt:lpstr>
      <vt:lpstr>Self-Powered Automated Refuse Cart (SPARC)</vt:lpstr>
      <vt:lpstr>Project Motivation</vt:lpstr>
      <vt:lpstr>Goals and Objectives</vt:lpstr>
      <vt:lpstr>PowerPoint Presentation</vt:lpstr>
      <vt:lpstr>Specifications and Requirements </vt:lpstr>
      <vt:lpstr>Operating Procedure</vt:lpstr>
      <vt:lpstr>Hardware Overview</vt:lpstr>
      <vt:lpstr>Charging Platform (Home Base)</vt:lpstr>
      <vt:lpstr>PowerPoint Presentation</vt:lpstr>
      <vt:lpstr>PowerPoint Presentation</vt:lpstr>
      <vt:lpstr>Internal Power</vt:lpstr>
      <vt:lpstr>PowerPoint Presentation</vt:lpstr>
      <vt:lpstr>Motors</vt:lpstr>
      <vt:lpstr>PowerPoint Presentation</vt:lpstr>
      <vt:lpstr>Chassis</vt:lpstr>
      <vt:lpstr>Chassis Design</vt:lpstr>
      <vt:lpstr>PowerPoint Presentation</vt:lpstr>
      <vt:lpstr>Software Development</vt:lpstr>
      <vt:lpstr>Pathfinding</vt:lpstr>
      <vt:lpstr>SLAM - Challenges for SPARC Design</vt:lpstr>
      <vt:lpstr>GPS Module</vt:lpstr>
      <vt:lpstr>Algorithm Flowchart Diagram</vt:lpstr>
      <vt:lpstr>Rangefinding</vt:lpstr>
      <vt:lpstr>PixyCam</vt:lpstr>
      <vt:lpstr>Firmware</vt:lpstr>
      <vt:lpstr>Microcontroller Comparison</vt:lpstr>
      <vt:lpstr>Firmware</vt:lpstr>
      <vt:lpstr>Mobile Application</vt:lpstr>
      <vt:lpstr>Mobile Application</vt:lpstr>
      <vt:lpstr>Bluetooth v Wifi</vt:lpstr>
      <vt:lpstr>User Interface Design</vt:lpstr>
      <vt:lpstr>User Interface Design</vt:lpstr>
      <vt:lpstr>Mobile Application Process</vt:lpstr>
      <vt:lpstr>Administrative Content</vt:lpstr>
      <vt:lpstr>Budget</vt:lpstr>
      <vt:lpstr>Work Distribution </vt:lpstr>
      <vt:lpstr>Future Improvements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Self-Powered Automated Refuse Cart (SPARC)</dc:title>
  <cp:lastModifiedBy>Alexis Drayton</cp:lastModifiedBy>
  <cp:revision>12</cp:revision>
  <dcterms:modified xsi:type="dcterms:W3CDTF">2018-07-25T18:40:39Z</dcterms:modified>
</cp:coreProperties>
</file>